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3" r:id="rId2"/>
  </p:sldMasterIdLst>
  <p:notesMasterIdLst>
    <p:notesMasterId r:id="rId61"/>
  </p:notesMasterIdLst>
  <p:handoutMasterIdLst>
    <p:handoutMasterId r:id="rId62"/>
  </p:handoutMasterIdLst>
  <p:sldIdLst>
    <p:sldId id="256" r:id="rId3"/>
    <p:sldId id="318" r:id="rId4"/>
    <p:sldId id="319" r:id="rId5"/>
    <p:sldId id="308" r:id="rId6"/>
    <p:sldId id="274" r:id="rId7"/>
    <p:sldId id="276" r:id="rId8"/>
    <p:sldId id="272" r:id="rId9"/>
    <p:sldId id="259" r:id="rId10"/>
    <p:sldId id="389" r:id="rId11"/>
    <p:sldId id="390" r:id="rId12"/>
    <p:sldId id="320" r:id="rId13"/>
    <p:sldId id="294" r:id="rId14"/>
    <p:sldId id="295" r:id="rId15"/>
    <p:sldId id="342" r:id="rId16"/>
    <p:sldId id="391" r:id="rId17"/>
    <p:sldId id="392" r:id="rId18"/>
    <p:sldId id="393" r:id="rId19"/>
    <p:sldId id="321" r:id="rId20"/>
    <p:sldId id="322" r:id="rId21"/>
    <p:sldId id="323" r:id="rId22"/>
    <p:sldId id="324" r:id="rId23"/>
    <p:sldId id="325" r:id="rId24"/>
    <p:sldId id="343" r:id="rId25"/>
    <p:sldId id="345" r:id="rId26"/>
    <p:sldId id="346" r:id="rId27"/>
    <p:sldId id="326" r:id="rId28"/>
    <p:sldId id="386" r:id="rId29"/>
    <p:sldId id="338" r:id="rId30"/>
    <p:sldId id="327" r:id="rId31"/>
    <p:sldId id="330" r:id="rId32"/>
    <p:sldId id="387" r:id="rId33"/>
    <p:sldId id="329" r:id="rId34"/>
    <p:sldId id="328" r:id="rId35"/>
    <p:sldId id="332" r:id="rId36"/>
    <p:sldId id="388" r:id="rId37"/>
    <p:sldId id="363" r:id="rId38"/>
    <p:sldId id="362" r:id="rId39"/>
    <p:sldId id="361" r:id="rId40"/>
    <p:sldId id="366" r:id="rId41"/>
    <p:sldId id="335" r:id="rId42"/>
    <p:sldId id="336" r:id="rId43"/>
    <p:sldId id="285" r:id="rId44"/>
    <p:sldId id="384" r:id="rId45"/>
    <p:sldId id="262" r:id="rId46"/>
    <p:sldId id="263" r:id="rId47"/>
    <p:sldId id="264" r:id="rId48"/>
    <p:sldId id="265" r:id="rId49"/>
    <p:sldId id="337" r:id="rId50"/>
    <p:sldId id="298" r:id="rId51"/>
    <p:sldId id="288" r:id="rId52"/>
    <p:sldId id="341" r:id="rId53"/>
    <p:sldId id="281" r:id="rId54"/>
    <p:sldId id="282" r:id="rId55"/>
    <p:sldId id="385" r:id="rId56"/>
    <p:sldId id="270" r:id="rId57"/>
    <p:sldId id="340" r:id="rId58"/>
    <p:sldId id="376" r:id="rId59"/>
    <p:sldId id="292" r:id="rId60"/>
  </p:sldIdLst>
  <p:sldSz cx="9144000" cy="6858000" type="screen4x3"/>
  <p:notesSz cx="6918325" cy="92043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FF"/>
    <a:srgbClr val="FFCC00"/>
    <a:srgbClr val="9900CC"/>
    <a:srgbClr val="000000"/>
    <a:srgbClr val="669900"/>
    <a:srgbClr val="003399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387" autoAdjust="0"/>
    <p:restoredTop sz="78131" autoAdjust="0"/>
  </p:normalViewPr>
  <p:slideViewPr>
    <p:cSldViewPr>
      <p:cViewPr>
        <p:scale>
          <a:sx n="60" d="100"/>
          <a:sy n="60" d="100"/>
        </p:scale>
        <p:origin x="-6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7950" y="0"/>
            <a:ext cx="299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4" tIns="45592" rIns="91184" bIns="4559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2363"/>
            <a:ext cx="299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7950" y="8742363"/>
            <a:ext cx="299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4" tIns="45592" rIns="91184" bIns="4559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156DA4A-D932-4242-8B2C-345408E7D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7950" y="0"/>
            <a:ext cx="299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90563"/>
            <a:ext cx="4603750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0563" y="4371975"/>
            <a:ext cx="55372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3" tIns="46062" rIns="92123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2363"/>
            <a:ext cx="299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7950" y="8742363"/>
            <a:ext cx="2998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3" tIns="46062" rIns="92123" bIns="46062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D0BC0D8-18EB-408B-AABA-AF5D8F00A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Analogies to driving, working, dating, etc.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Checklists and teaching tools: </a:t>
            </a:r>
          </a:p>
          <a:p>
            <a:r>
              <a:rPr lang="en-US" sz="1800" b="1" dirty="0" smtClean="0"/>
              <a:t>Age appropriate</a:t>
            </a:r>
            <a:r>
              <a:rPr lang="en-US" sz="1800" b="1" baseline="0" dirty="0" smtClean="0"/>
              <a:t> skills</a:t>
            </a:r>
          </a:p>
          <a:p>
            <a:r>
              <a:rPr lang="en-US" sz="1800" b="1" baseline="0" dirty="0" smtClean="0"/>
              <a:t>Analogies of driving, dating, working, etc. </a:t>
            </a:r>
          </a:p>
          <a:p>
            <a:endParaRPr lang="en-US" sz="1800" b="1" baseline="0" dirty="0" smtClean="0"/>
          </a:p>
          <a:p>
            <a:r>
              <a:rPr lang="en-US" sz="1800" b="1" baseline="0" dirty="0" smtClean="0"/>
              <a:t>Examples of doing: </a:t>
            </a:r>
          </a:p>
          <a:p>
            <a:r>
              <a:rPr lang="en-US" sz="1800" b="1" baseline="0" dirty="0" smtClean="0"/>
              <a:t>signing in, making own appointments, carrying and presenting insurance cards, calling for refills</a:t>
            </a:r>
          </a:p>
          <a:p>
            <a:endParaRPr lang="en-US" sz="1800" b="1" baseline="0" dirty="0" smtClean="0"/>
          </a:p>
          <a:p>
            <a:r>
              <a:rPr lang="en-US" sz="1800" b="1" baseline="0" dirty="0" smtClean="0"/>
              <a:t>Examples of participating: </a:t>
            </a:r>
          </a:p>
          <a:p>
            <a:r>
              <a:rPr lang="en-US" sz="1800" b="1" baseline="0" dirty="0" smtClean="0"/>
              <a:t>Teaching physical exam, recognizing signs of illness, going in alone, preparing questions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Brett: talk about</a:t>
            </a:r>
            <a:r>
              <a:rPr lang="en-US" sz="2000" b="1" baseline="0" dirty="0" smtClean="0"/>
              <a:t> financial implications of disability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handout</a:t>
            </a:r>
          </a:p>
          <a:p>
            <a:endParaRPr lang="en-US" dirty="0" smtClean="0"/>
          </a:p>
          <a:p>
            <a:r>
              <a:rPr lang="en-US" dirty="0" smtClean="0"/>
              <a:t>This statement is really</a:t>
            </a:r>
            <a:r>
              <a:rPr lang="en-US" baseline="0" dirty="0" smtClean="0"/>
              <a:t> directed at Primary Care providers in a Medical Home.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Patients ready to speak up; parents ready to let go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Paradigm shift; let pt</a:t>
            </a:r>
            <a:r>
              <a:rPr lang="en-US" sz="1800" b="1" baseline="0" dirty="0" smtClean="0">
                <a:latin typeface="Times New Roman" pitchFamily="18" charset="0"/>
                <a:cs typeface="Times New Roman" pitchFamily="18" charset="0"/>
              </a:rPr>
              <a:t> discover implications for themselves. 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FA6CB-D228-4896-BEC8-67D356A16DA2}" type="slidenum">
              <a:rPr lang="en-US"/>
              <a:pPr/>
              <a:t>27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CF16C-C955-4312-91C2-4D595E5D15BD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NPM #6 is also one of the 6 goals for CYSHCN as a part of the implementation of HP 2010.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areas are: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Discussed</a:t>
            </a:r>
            <a:r>
              <a:rPr lang="en-US" sz="1800" b="1" baseline="0" dirty="0" smtClean="0"/>
              <a:t> how health care needs might change</a:t>
            </a:r>
          </a:p>
          <a:p>
            <a:r>
              <a:rPr lang="en-US" sz="1800" b="1" baseline="0" dirty="0" smtClean="0"/>
              <a:t>Discussed health insurance coverage</a:t>
            </a:r>
          </a:p>
          <a:p>
            <a:r>
              <a:rPr lang="en-US" sz="1800" b="1" baseline="0" dirty="0" smtClean="0"/>
              <a:t>Discussed both health-related transition services</a:t>
            </a:r>
          </a:p>
          <a:p>
            <a:r>
              <a:rPr lang="en-US" sz="1800" b="1" baseline="0" dirty="0" smtClean="0"/>
              <a:t>Developed a transition plan at school</a:t>
            </a:r>
          </a:p>
          <a:p>
            <a:r>
              <a:rPr lang="en-US" sz="1800" b="1" baseline="0" dirty="0" smtClean="0"/>
              <a:t>Reported receiving all 3 transition services. 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E326B-8D03-41AB-BD53-7E666661894B}" type="slidenum">
              <a:rPr lang="en-US"/>
              <a:pPr/>
              <a:t>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Universally accepted definition of CYSHCN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17B912-C9D9-4078-ADC0-5B0D419D03EF}" type="slidenum">
              <a:rPr lang="en-US"/>
              <a:pPr/>
              <a:t>40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89063-8FE8-48B3-A953-908426A2CF1A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21C4E-E43A-4113-9FDB-8FF886C99A56}" type="slidenum">
              <a:rPr lang="en-US"/>
              <a:pPr/>
              <a:t>42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Example of Vent dependent </a:t>
            </a:r>
            <a:r>
              <a:rPr lang="en-US" dirty="0" err="1" smtClean="0"/>
              <a:t>Spina</a:t>
            </a:r>
            <a:r>
              <a:rPr lang="en-US" dirty="0" smtClean="0"/>
              <a:t> Bifida patient</a:t>
            </a:r>
          </a:p>
          <a:p>
            <a:pPr eaLnBrk="1" hangingPunct="1"/>
            <a:r>
              <a:rPr lang="en-US" dirty="0" smtClean="0"/>
              <a:t>Primary care: pediatrician</a:t>
            </a:r>
          </a:p>
          <a:p>
            <a:pPr eaLnBrk="1" hangingPunct="1"/>
            <a:r>
              <a:rPr lang="en-US" dirty="0" smtClean="0"/>
              <a:t>Pulmonary, urology, neurosurgery, orthopedic, psychiatry, rehab, </a:t>
            </a:r>
            <a:r>
              <a:rPr lang="en-US" dirty="0" err="1" smtClean="0"/>
              <a:t>optho</a:t>
            </a:r>
            <a:r>
              <a:rPr lang="en-US" dirty="0" smtClean="0"/>
              <a:t>,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VIVA UAB’s policy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AB27A-657D-4DBF-A6AC-FB08D600E034}" type="slidenum">
              <a:rPr lang="en-US"/>
              <a:pPr/>
              <a:t>43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Parents were told at diagnosis not to expect pts to live beyond age _____</a:t>
            </a:r>
          </a:p>
          <a:p>
            <a:pPr eaLnBrk="1" hangingPunct="1"/>
            <a:r>
              <a:rPr lang="en-US" dirty="0" smtClean="0"/>
              <a:t>Resulted in a lack of expectations for an adult life (goals, education, independence)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Brett’s example of always being the same age as the life expectancy…..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We absolutely cannot tell parents today what their child’s life expectancy will be.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Bret:</a:t>
            </a:r>
            <a:r>
              <a:rPr lang="en-US" baseline="0" dirty="0" smtClean="0"/>
              <a:t> no, I don’t want to go play bingo, I don’t need any more pencil erasers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51D34-D96A-459A-BAD0-C9E381F86AA2}" type="slidenum">
              <a:rPr lang="en-US"/>
              <a:pPr/>
              <a:t>44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Details, logistics, etc. often just as important as medical care. Examples: parking, food service, overnight guests, etc.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b="1" dirty="0" smtClean="0"/>
              <a:t>Brett:</a:t>
            </a:r>
            <a:r>
              <a:rPr lang="en-US" sz="1800" b="1" baseline="0" dirty="0" smtClean="0"/>
              <a:t> critical v chronically ill; </a:t>
            </a:r>
            <a:r>
              <a:rPr lang="en-US" sz="1800" b="1" baseline="0" dirty="0" err="1" smtClean="0"/>
              <a:t>CoA</a:t>
            </a:r>
            <a:r>
              <a:rPr lang="en-US" sz="1800" b="1" baseline="0" dirty="0" smtClean="0"/>
              <a:t> as a second home; feeling rejected; will not ever bond with adult providers the same way</a:t>
            </a:r>
            <a:endParaRPr lang="en-US" sz="1800" b="1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2CC74-6249-49EF-9209-03F64D81B5B1}" type="slidenum">
              <a:rPr lang="en-US"/>
              <a:pPr/>
              <a:t>45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Parents see child as not able to function independently</a:t>
            </a:r>
          </a:p>
          <a:p>
            <a:pPr eaLnBrk="1" hangingPunct="1"/>
            <a:r>
              <a:rPr lang="en-US" dirty="0" smtClean="0"/>
              <a:t>Child’s decisions may differ from parental decisions (</a:t>
            </a:r>
            <a:r>
              <a:rPr lang="en-US" dirty="0" err="1" smtClean="0"/>
              <a:t>ie</a:t>
            </a:r>
            <a:r>
              <a:rPr lang="en-US" dirty="0" smtClean="0"/>
              <a:t>, DNR status)</a:t>
            </a:r>
          </a:p>
          <a:p>
            <a:pPr eaLnBrk="1" hangingPunct="1"/>
            <a:r>
              <a:rPr lang="en-US" dirty="0" smtClean="0"/>
              <a:t>Competency and guardianship issues??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548AD5-4CDB-4460-88AA-8A273594BD0D}" type="slidenum">
              <a:rPr lang="en-US"/>
              <a:pPr/>
              <a:t>46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Enabling/Sabotage behaviors: continuing to take phone calls, call in </a:t>
            </a:r>
            <a:r>
              <a:rPr lang="en-US" dirty="0" err="1" smtClean="0"/>
              <a:t>scrips</a:t>
            </a:r>
            <a:r>
              <a:rPr lang="en-US" dirty="0" smtClean="0"/>
              <a:t>, etc.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“Those 21 year old girls flirt with you and worship you and it makes you feel special”—Melissa to Dr. B. 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7A8EB-05F8-41BE-8C2E-27ACC0DDD29B}" type="slidenum">
              <a:rPr lang="en-US"/>
              <a:pPr/>
              <a:t>47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Patients coming back to pediatric provider and telling horror stories.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Was transitioning the sickest pts</a:t>
            </a:r>
            <a:r>
              <a:rPr lang="en-US" sz="1800" b="1" baseline="0" dirty="0" smtClean="0"/>
              <a:t> the wisest thing to do?</a:t>
            </a:r>
          </a:p>
          <a:p>
            <a:endParaRPr lang="en-US" sz="1800" b="1" baseline="0" dirty="0" smtClean="0"/>
          </a:p>
          <a:p>
            <a:r>
              <a:rPr lang="en-US" sz="1800" b="1" baseline="0" dirty="0" smtClean="0"/>
              <a:t>Am I a guinea pig?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09672-F206-412C-B575-34361AC641AA}" type="slidenum">
              <a:rPr lang="en-US"/>
              <a:pPr/>
              <a:t>49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Natural transitions – starting school, being seen in clinic alone at age 14, transition from high school to work or college, transition from pediatric to adolescent unit at age 14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1800" b="1" dirty="0" smtClean="0"/>
              <a:t>Identity</a:t>
            </a:r>
            <a:r>
              <a:rPr lang="en-US" sz="1800" b="1" baseline="0" dirty="0" smtClean="0"/>
              <a:t> v. role confusion; clinic </a:t>
            </a:r>
            <a:endParaRPr lang="en-US" sz="1800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E9B50-31DC-4E38-BBDB-8282AD96DE09}" type="slidenum">
              <a:rPr lang="en-US"/>
              <a:pPr/>
              <a:t>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Transition is a process that can expand over years, transfer is a single act.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Story about Ricky </a:t>
            </a:r>
            <a:r>
              <a:rPr lang="en-US" dirty="0" err="1" smtClean="0"/>
              <a:t>Nuss</a:t>
            </a:r>
            <a:r>
              <a:rPr lang="en-US" dirty="0" smtClean="0"/>
              <a:t> in the Emergency Department on my first day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Brett: policy won’t help with emotional</a:t>
            </a:r>
            <a:r>
              <a:rPr lang="en-US" sz="1200" b="1" baseline="0" dirty="0" smtClean="0"/>
              <a:t> aspects of transition; be open to adapting for individuals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A2A8D-AA0A-4A06-848E-E39C66257695}" type="slidenum">
              <a:rPr lang="en-US"/>
              <a:pPr/>
              <a:t>52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115A8-3AC6-4EEB-B1F5-825350F42C76}" type="slidenum">
              <a:rPr lang="en-US"/>
              <a:pPr/>
              <a:t>53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5AC0BE-0A3C-4B12-ADF8-2ABCF6BA4522}" type="slidenum">
              <a:rPr lang="en-US"/>
              <a:pPr/>
              <a:t>54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Independent Living Resources of Greater </a:t>
            </a:r>
            <a:r>
              <a:rPr lang="en-US" dirty="0" err="1" smtClean="0"/>
              <a:t>Bham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39525-A885-4BAF-AEB9-16029AD5E9CE}" type="slidenum">
              <a:rPr lang="en-US"/>
              <a:pPr/>
              <a:t>6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Left column: diseases that are commonly treated in adult hood as well as childhood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Right column: diseases that until recently were considered only pediatric problems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A37AA-2FC6-4CA6-A9AC-4ECE7B9EFD1A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0563"/>
            <a:ext cx="4600575" cy="34512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0" dirty="0" smtClean="0"/>
              <a:t>YSHCN are moving into adult systems</a:t>
            </a:r>
          </a:p>
          <a:p>
            <a:pPr eaLnBrk="1" hangingPunct="1"/>
            <a:r>
              <a:rPr lang="en-US" b="0" u="sng" dirty="0" smtClean="0"/>
              <a:t>PL 94-142 </a:t>
            </a:r>
            <a:r>
              <a:rPr lang="en-US" b="0" dirty="0" smtClean="0"/>
              <a:t>Education for All Handicapped Children Act (1975) –FAPE</a:t>
            </a:r>
          </a:p>
          <a:p>
            <a:pPr eaLnBrk="1" hangingPunct="1"/>
            <a:r>
              <a:rPr lang="en-US" b="0" u="sng" dirty="0" smtClean="0"/>
              <a:t>PL 99-457</a:t>
            </a:r>
            <a:r>
              <a:rPr lang="en-US" b="0" dirty="0" smtClean="0"/>
              <a:t> Education of the Handicapped Act Amendments (1986) EI amendments; ages 3-5</a:t>
            </a:r>
          </a:p>
          <a:p>
            <a:pPr eaLnBrk="1" hangingPunct="1"/>
            <a:r>
              <a:rPr lang="en-US" b="0" u="sng" dirty="0" smtClean="0"/>
              <a:t>PL 101-476</a:t>
            </a:r>
            <a:r>
              <a:rPr lang="en-US" b="0" dirty="0" smtClean="0"/>
              <a:t> Individuals with Disabilities Education Act (IDEA) (1990) –reaffirmed and incl. transition plan by age 16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0563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BC0D8-18EB-408B-AABA-AF5D8F00AC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F62696-57E8-4B54-A66D-8B5AB240F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8268-E76B-4DE4-9A2E-25CC53DE0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89DA-C07F-4001-BDE9-AFBE3C8BD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8BE4D-4CF5-4BFA-9008-F5DAFCB81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F978-D50C-4B2A-8693-04C5B11B8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66A71-CD63-4119-A405-0F0F79627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869D0-096B-4AE1-BD13-86BA6C93C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A66E7-29E3-4DEF-A93A-4EE5FD3F75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C966-EEB1-4E20-A10A-48A607ADB3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529B-A7E5-4310-A728-07560C840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AABE-E632-4A3F-A1AC-F001537D3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48E2-BC22-469A-89A0-6015D9D0F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99D3-A1FC-406E-8E88-B90028E5E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B23C0-E896-49B8-8CB0-CA5C5B7678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0542-1853-45EA-B743-7AFC177AC8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3A4E5-CCC9-43CA-BEA6-CE8B42DF1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A3787-6BF5-4F04-A785-9560905E74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D7F8-340A-4AC6-B624-8DE3981DE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D237-6C3C-41A0-9338-9C556EC5F9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EEC0-C86E-48B8-9E63-5CE6F2DA7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9D3D-907A-4BE4-86C5-DE04DDE1B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7FE8-209F-4283-8D3F-818F6011E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A9612-1767-4C97-840A-2904CE39E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8057-41F9-4D4C-B49A-70F8FB36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A5BD-A6FD-4332-9616-97D76FAB4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6B19-4474-4E76-B823-3CDA1BDAC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2A27B09-3C53-4EC4-9D1E-6EF35EEF7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CCD8B07-F787-44EE-A6AD-EBE5F2FB8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tw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tw.org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www.gottransition.org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lhomeinfo.org/about/newsletter/spotlight_issues/transitions.asp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healthdat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effectLst/>
              </a:rPr>
              <a:t>Navigating to an Adult Medical Home: Transitioning from the Pediatric Medical World</a:t>
            </a:r>
            <a:r>
              <a:rPr lang="en-US" b="0" dirty="0" smtClean="0"/>
              <a:t> 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191000"/>
            <a:ext cx="7696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Claire Lenker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UAB Pediatric Pulmonary Center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algn="l"/>
            <a:r>
              <a:rPr lang="en-US" dirty="0" smtClean="0">
                <a:effectLst/>
              </a:rPr>
              <a:t>Why is preparing important?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495800" cy="4876800"/>
          </a:xfrm>
        </p:spPr>
        <p:txBody>
          <a:bodyPr/>
          <a:lstStyle/>
          <a:p>
            <a:r>
              <a:rPr lang="en-US" dirty="0" smtClean="0">
                <a:effectLst/>
              </a:rPr>
              <a:t>Change is hard!</a:t>
            </a:r>
          </a:p>
          <a:p>
            <a:r>
              <a:rPr lang="en-US" dirty="0" smtClean="0">
                <a:effectLst/>
              </a:rPr>
              <a:t>Being prepared helps</a:t>
            </a:r>
          </a:p>
          <a:p>
            <a:r>
              <a:rPr lang="en-US" dirty="0" smtClean="0">
                <a:effectLst/>
              </a:rPr>
              <a:t>Preparing takes a long time</a:t>
            </a:r>
          </a:p>
          <a:p>
            <a:r>
              <a:rPr lang="en-US" dirty="0" smtClean="0">
                <a:effectLst/>
              </a:rPr>
              <a:t>Every youth (including YSHCN) should receive care that is:</a:t>
            </a:r>
          </a:p>
          <a:p>
            <a:pPr lvl="1"/>
            <a:r>
              <a:rPr lang="en-US" dirty="0" smtClean="0">
                <a:effectLst/>
              </a:rPr>
              <a:t>Respectful of autonomy</a:t>
            </a:r>
          </a:p>
          <a:p>
            <a:pPr lvl="1"/>
            <a:r>
              <a:rPr lang="en-US" dirty="0" smtClean="0">
                <a:effectLst/>
              </a:rPr>
              <a:t>Developmentally appropriate</a:t>
            </a:r>
          </a:p>
          <a:p>
            <a:pPr lvl="1"/>
            <a:r>
              <a:rPr lang="en-US" dirty="0" smtClean="0">
                <a:effectLst/>
              </a:rPr>
              <a:t>Mindful of promoting maximum potential</a:t>
            </a:r>
          </a:p>
          <a:p>
            <a:pPr lvl="1"/>
            <a:endParaRPr lang="en-US" dirty="0" smtClean="0"/>
          </a:p>
        </p:txBody>
      </p:sp>
      <p:pic>
        <p:nvPicPr>
          <p:cNvPr id="6" name="Content Placeholder 5" descr="change sig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78259">
            <a:off x="5713781" y="2847009"/>
            <a:ext cx="2748196" cy="1828800"/>
          </a:xfrm>
          <a:ln w="38100">
            <a:solidFill>
              <a:srgbClr val="006600"/>
            </a:solidFill>
          </a:ln>
        </p:spPr>
      </p:pic>
      <p:pic>
        <p:nvPicPr>
          <p:cNvPr id="2050" name="Picture 2" descr="http://t2.gstatic.com/images?q=tbn:ANd9GcQZRjS1gAvCpE_lsTsD9_NIQOns6_elF7h_isEcluzpIYQ04k365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143000"/>
            <a:ext cx="2331657" cy="1524000"/>
          </a:xfrm>
          <a:prstGeom prst="rect">
            <a:avLst/>
          </a:prstGeom>
          <a:noFill/>
          <a:ln w="38100">
            <a:solidFill>
              <a:schemeClr val="accent4">
                <a:lumMod val="10000"/>
              </a:schemeClr>
            </a:solidFill>
          </a:ln>
        </p:spPr>
      </p:pic>
      <p:pic>
        <p:nvPicPr>
          <p:cNvPr id="2052" name="Picture 4" descr="http://t1.gstatic.com/images?q=tbn:ANd9GcQeokxRp-eEBSU25VyrUA-1wLl4yy5svkkS72QWV9bg8zPQQTticQ"/>
          <p:cNvPicPr>
            <a:picLocks noChangeAspect="1" noChangeArrowheads="1"/>
          </p:cNvPicPr>
          <p:nvPr/>
        </p:nvPicPr>
        <p:blipFill>
          <a:blip r:embed="rId5" cstate="print"/>
          <a:srcRect l="9125" r="11787" b="20833"/>
          <a:stretch>
            <a:fillRect/>
          </a:stretch>
        </p:blipFill>
        <p:spPr bwMode="auto">
          <a:xfrm>
            <a:off x="5715000" y="4953000"/>
            <a:ext cx="2743200" cy="16764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2 Important Articles:</a:t>
            </a:r>
            <a:endParaRPr lang="en-US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2002: Consensus Statement on Health Care Transitions for Young Adults with Special Health Care Needs -  AAP, AAFP, ACP-American Society of Internal Medicine</a:t>
            </a:r>
          </a:p>
          <a:p>
            <a:r>
              <a:rPr lang="en-US" dirty="0" smtClean="0">
                <a:effectLst/>
              </a:rPr>
              <a:t>2011: Clinical Report – Supporting the Health Care Transition from Adolescence to Adulthood in the Medical Home – AAP, AAFP, ACP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2002 Consensus Statement: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“6 Critical Steps” in Transition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AutoNum type="arabicPeriod"/>
              <a:defRPr/>
            </a:pPr>
            <a:r>
              <a:rPr lang="en-US" dirty="0" smtClean="0">
                <a:effectLst/>
              </a:rPr>
              <a:t>Identify health care provider to coordinate transition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eriod"/>
              <a:defRPr/>
            </a:pPr>
            <a:r>
              <a:rPr lang="en-US" dirty="0" smtClean="0">
                <a:effectLst/>
              </a:rPr>
              <a:t>Identify core knowledge and skills</a:t>
            </a:r>
          </a:p>
          <a:p>
            <a:pPr marL="990600" lvl="1" indent="-533400" eaLnBrk="1" hangingPunct="1">
              <a:buSzTx/>
              <a:buFontTx/>
              <a:buChar char="o"/>
              <a:defRPr/>
            </a:pPr>
            <a:r>
              <a:rPr lang="en-US" dirty="0" smtClean="0">
                <a:effectLst/>
              </a:rPr>
              <a:t>Encounter checklists (too many to count)</a:t>
            </a:r>
          </a:p>
          <a:p>
            <a:pPr marL="990600" lvl="1" indent="-533400" eaLnBrk="1" hangingPunct="1">
              <a:buSzTx/>
              <a:buFontTx/>
              <a:buChar char="o"/>
              <a:defRPr/>
            </a:pPr>
            <a:r>
              <a:rPr lang="en-US" dirty="0" smtClean="0">
                <a:effectLst/>
              </a:rPr>
              <a:t>Outcome lists (too many to count)</a:t>
            </a:r>
          </a:p>
          <a:p>
            <a:pPr marL="990600" lvl="1" indent="-533400" eaLnBrk="1" hangingPunct="1">
              <a:buSzTx/>
              <a:buFontTx/>
              <a:buChar char="o"/>
              <a:defRPr/>
            </a:pPr>
            <a:r>
              <a:rPr lang="en-US" dirty="0" smtClean="0">
                <a:effectLst/>
              </a:rPr>
              <a:t>Teaching tools </a:t>
            </a:r>
          </a:p>
          <a:p>
            <a:pPr marL="990600" lvl="1" indent="-533400" eaLnBrk="1" hangingPunct="1">
              <a:buSzTx/>
              <a:buFontTx/>
              <a:buChar char="o"/>
              <a:defRPr/>
            </a:pPr>
            <a:r>
              <a:rPr lang="en-US" dirty="0" smtClean="0">
                <a:effectLst/>
              </a:rPr>
              <a:t>Policies, assent forms, etc.</a:t>
            </a:r>
          </a:p>
          <a:p>
            <a:pPr marL="609600" indent="-609600" eaLnBrk="1" hangingPunct="1">
              <a:buSzTx/>
              <a:buFontTx/>
              <a:buAutoNum type="arabicPeriod"/>
              <a:defRPr/>
            </a:pPr>
            <a:r>
              <a:rPr lang="en-US" dirty="0" smtClean="0">
                <a:effectLst/>
              </a:rPr>
              <a:t>Prepare and maintain concise medical record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“6 Critical Steps” in Transition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SzTx/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/>
              </a:rPr>
              <a:t>Written transition plan by age 14</a:t>
            </a:r>
          </a:p>
          <a:p>
            <a:pPr marL="990600" lvl="1" indent="-533400" eaLnBrk="1" hangingPunct="1">
              <a:buSzTx/>
              <a:buFontTx/>
              <a:buChar char="o"/>
              <a:defRPr/>
            </a:pPr>
            <a:r>
              <a:rPr lang="en-US" dirty="0" smtClean="0">
                <a:effectLst/>
              </a:rPr>
              <a:t>Review and update annually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/>
              </a:rPr>
              <a:t>Apply preventive screening guidelines</a:t>
            </a:r>
          </a:p>
          <a:p>
            <a:pPr marL="990600" lvl="1" indent="-533400" eaLnBrk="1" hangingPunct="1">
              <a:buSzTx/>
              <a:buFontTx/>
              <a:buChar char="o"/>
              <a:defRPr/>
            </a:pPr>
            <a:r>
              <a:rPr lang="en-US" dirty="0" smtClean="0">
                <a:effectLst/>
              </a:rPr>
              <a:t>Prevent secondary complications</a:t>
            </a:r>
          </a:p>
          <a:p>
            <a:pPr marL="990600" lvl="1" indent="-533400" eaLnBrk="1" hangingPunct="1">
              <a:buSzTx/>
              <a:buFontTx/>
              <a:buChar char="o"/>
              <a:defRPr/>
            </a:pPr>
            <a:r>
              <a:rPr lang="en-US" dirty="0" smtClean="0">
                <a:effectLst/>
              </a:rPr>
              <a:t>Sexuality, aging, exercise, nutrition, MH</a:t>
            </a:r>
          </a:p>
          <a:p>
            <a:pPr marL="609600" indent="-609600" eaLnBrk="1" hangingPunct="1">
              <a:buSzTx/>
              <a:buFont typeface="Wingdings" pitchFamily="2" charset="2"/>
              <a:buAutoNum type="arabicPeriod" startAt="4"/>
              <a:defRPr/>
            </a:pPr>
            <a:r>
              <a:rPr lang="en-US" dirty="0" smtClean="0">
                <a:effectLst/>
              </a:rPr>
              <a:t>Ensure affordable, continuous health insurance coverage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2011 Clinical Report: 6 Core Elements of Health Care Transition</a:t>
            </a:r>
            <a:endParaRPr lang="en-US" sz="3600" dirty="0">
              <a:effectLst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446087"/>
          </a:xfrm>
        </p:spPr>
        <p:txBody>
          <a:bodyPr/>
          <a:lstStyle/>
          <a:p>
            <a:pPr algn="ctr"/>
            <a:r>
              <a:rPr lang="en-US" u="sng" dirty="0" smtClean="0">
                <a:effectLst/>
              </a:rPr>
              <a:t>Pediatric Setting</a:t>
            </a:r>
            <a:endParaRPr lang="en-US" u="sng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572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“Transitioning Youth “ Registry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Planning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effectLst/>
              </a:rPr>
              <a:t>HCT Action Plan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effectLst/>
              </a:rPr>
              <a:t>Portable medical summary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effectLst/>
              </a:rPr>
              <a:t>Emergency care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and Transfer of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Completion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369887"/>
          </a:xfrm>
        </p:spPr>
        <p:txBody>
          <a:bodyPr/>
          <a:lstStyle/>
          <a:p>
            <a:pPr algn="ctr"/>
            <a:r>
              <a:rPr lang="en-US" u="sng" dirty="0" smtClean="0">
                <a:effectLst/>
              </a:rPr>
              <a:t>Adult Setting</a:t>
            </a:r>
            <a:endParaRPr lang="en-US" u="sng" dirty="0"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144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Young Adult Privacy and Consent 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Young Adult Patient  Registry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Preparation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Planning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effectLst/>
              </a:rPr>
              <a:t>HCT Action Plan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effectLst/>
              </a:rPr>
              <a:t>Portable medical summary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effectLst/>
              </a:rPr>
              <a:t>Emergency care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and Transfer of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effectLst/>
              </a:rPr>
              <a:t>Transition Completion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1447800"/>
            <a:ext cx="9143999" cy="5029200"/>
          </a:xfrm>
        </p:spPr>
        <p:txBody>
          <a:bodyPr/>
          <a:lstStyle/>
          <a:p>
            <a:pPr marL="457200" algn="ctr">
              <a:spcBef>
                <a:spcPts val="0"/>
              </a:spcBef>
              <a:buNone/>
            </a:pPr>
            <a:r>
              <a:rPr lang="en-US" sz="3200" i="1" dirty="0" smtClean="0"/>
              <a:t>Family-to-Family Health Info Center Project </a:t>
            </a:r>
            <a:r>
              <a:rPr lang="en-US" sz="4000" b="1" dirty="0" smtClean="0"/>
              <a:t>Resources to help you get optimal medical care &amp; be a better advocate</a:t>
            </a:r>
          </a:p>
          <a:p>
            <a:pPr marL="457200" algn="ctr">
              <a:spcAft>
                <a:spcPts val="1200"/>
              </a:spcAft>
              <a:buNone/>
            </a:pPr>
            <a:r>
              <a:rPr lang="en-US" sz="1800" i="1" dirty="0" smtClean="0"/>
              <a:t>Recommendations of Agency for Healthcare Research and Quality (AHRQ)</a:t>
            </a:r>
          </a:p>
          <a:p>
            <a:pPr marL="731520" lvl="2">
              <a:spcBef>
                <a:spcPts val="400"/>
              </a:spcBef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200" dirty="0" smtClean="0"/>
              <a:t>Start with open communication. </a:t>
            </a:r>
          </a:p>
          <a:p>
            <a:pPr marL="731520" lvl="2">
              <a:spcBef>
                <a:spcPts val="400"/>
              </a:spcBef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200" dirty="0" smtClean="0"/>
              <a:t>Mind your medications. </a:t>
            </a:r>
          </a:p>
          <a:p>
            <a:pPr marL="731520" lvl="2">
              <a:spcBef>
                <a:spcPts val="400"/>
              </a:spcBef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200" dirty="0" smtClean="0"/>
              <a:t>Share history of allergies/reactions to medicines or treatments. </a:t>
            </a:r>
          </a:p>
          <a:p>
            <a:pPr marL="731520" lvl="2">
              <a:spcBef>
                <a:spcPts val="400"/>
              </a:spcBef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200" dirty="0" smtClean="0"/>
              <a:t>Ask your doctor to write instructions clearly. </a:t>
            </a:r>
          </a:p>
          <a:p>
            <a:endParaRPr lang="en-US" dirty="0"/>
          </a:p>
        </p:txBody>
      </p:sp>
      <p:pic>
        <p:nvPicPr>
          <p:cNvPr id="7" name="Picture 6" descr="C:\GGO\Family Voices\Graphics\FVA logo1.wmf"/>
          <p:cNvPicPr>
            <a:picLocks noChangeAspect="1"/>
          </p:cNvPicPr>
          <p:nvPr/>
        </p:nvPicPr>
        <p:blipFill>
          <a:blip r:embed="rId3" cstate="print"/>
          <a:srcRect l="-60" r="240"/>
          <a:stretch>
            <a:fillRect/>
          </a:stretch>
        </p:blipFill>
        <p:spPr bwMode="auto">
          <a:xfrm>
            <a:off x="2741020" y="304800"/>
            <a:ext cx="3626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1417637"/>
            <a:ext cx="9144000" cy="4602163"/>
          </a:xfrm>
        </p:spPr>
        <p:txBody>
          <a:bodyPr/>
          <a:lstStyle/>
          <a:p>
            <a:pPr algn="ctr">
              <a:buNone/>
            </a:pPr>
            <a:r>
              <a:rPr lang="en-US" sz="3200" dirty="0" smtClean="0"/>
              <a:t>Use our Health Care Notebook to keep ongoing record of health care history + current medical status.</a:t>
            </a:r>
          </a:p>
          <a:p>
            <a:pPr algn="ctr">
              <a:buNone/>
            </a:pPr>
            <a:r>
              <a:rPr lang="en-US" sz="4000" b="1" dirty="0" smtClean="0"/>
              <a:t>How can you get one? </a:t>
            </a:r>
          </a:p>
          <a:p>
            <a:pPr marL="731520" lvl="2"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Ask your facilitator for request form – NOW</a:t>
            </a:r>
          </a:p>
          <a:p>
            <a:pPr marL="731520" lvl="2"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Summit on Apr. 16 &amp; 17</a:t>
            </a:r>
            <a:r>
              <a:rPr lang="en-US" sz="2000" dirty="0" smtClean="0"/>
              <a:t> </a:t>
            </a:r>
            <a:r>
              <a:rPr lang="en-US" dirty="0" smtClean="0"/>
              <a:t>Marriott Legends at Capitol Hill in Prattville</a:t>
            </a:r>
            <a:endParaRPr lang="en-US" sz="4400" dirty="0" smtClean="0"/>
          </a:p>
          <a:p>
            <a:pPr marL="731520" lvl="2"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Online request at </a:t>
            </a:r>
            <a:br>
              <a:rPr lang="en-US" sz="2800" dirty="0" smtClean="0"/>
            </a:br>
            <a:r>
              <a:rPr lang="en-US" sz="2400" i="1" dirty="0" smtClean="0"/>
              <a:t>http://www.familyvoicesal.org/requestInfo/ </a:t>
            </a:r>
          </a:p>
          <a:p>
            <a:pPr marL="731520" lvl="2"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Download </a:t>
            </a:r>
            <a:r>
              <a:rPr lang="en-US" sz="2400" dirty="0" smtClean="0"/>
              <a:t>(entire book or single pages) </a:t>
            </a:r>
            <a:r>
              <a:rPr lang="en-US" sz="2400" i="1" dirty="0" smtClean="0"/>
              <a:t>http://www.familyvoicesal.org/resources-frm-CareNotebook.php</a:t>
            </a:r>
          </a:p>
          <a:p>
            <a:pPr marL="1188720" lvl="3">
              <a:buSzPct val="55000"/>
              <a:buNone/>
            </a:pPr>
            <a:r>
              <a:rPr lang="en-US" sz="2200" i="1" dirty="0" smtClean="0"/>
              <a:t>** keep electronic back up on USB flash drive</a:t>
            </a:r>
          </a:p>
        </p:txBody>
      </p:sp>
      <p:pic>
        <p:nvPicPr>
          <p:cNvPr id="7" name="Picture 6" descr="C:\GGO\Family Voices\Graphics\FVA logo1.wmf"/>
          <p:cNvPicPr>
            <a:picLocks noChangeAspect="1"/>
          </p:cNvPicPr>
          <p:nvPr/>
        </p:nvPicPr>
        <p:blipFill>
          <a:blip r:embed="rId3" cstate="print"/>
          <a:srcRect l="-60" r="240"/>
          <a:stretch>
            <a:fillRect/>
          </a:stretch>
        </p:blipFill>
        <p:spPr bwMode="auto">
          <a:xfrm>
            <a:off x="2741020" y="304800"/>
            <a:ext cx="3626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1447800"/>
            <a:ext cx="9144000" cy="5105400"/>
          </a:xfrm>
        </p:spPr>
        <p:txBody>
          <a:bodyPr/>
          <a:lstStyle/>
          <a:p>
            <a:pPr marL="731520" lvl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200" b="1" dirty="0" smtClean="0"/>
              <a:t>Care Notebook: Organize/modify for you!</a:t>
            </a:r>
          </a:p>
          <a:p>
            <a:pPr marL="118872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Family Information</a:t>
            </a:r>
          </a:p>
          <a:p>
            <a:pPr marL="118872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Emergency Info = portable medical summary</a:t>
            </a:r>
          </a:p>
          <a:p>
            <a:pPr marL="118872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Physician &amp; Provider Contacts </a:t>
            </a:r>
            <a:r>
              <a:rPr lang="en-US" sz="2400" dirty="0" smtClean="0"/>
              <a:t>(business card sheet)</a:t>
            </a:r>
          </a:p>
          <a:p>
            <a:pPr marL="118872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Record of Medical Care </a:t>
            </a:r>
            <a:r>
              <a:rPr lang="en-US" sz="2400" dirty="0" smtClean="0"/>
              <a:t>(CD/DVD sheet)</a:t>
            </a:r>
          </a:p>
          <a:p>
            <a:pPr marL="1188720" lvl="2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2800" dirty="0" smtClean="0"/>
              <a:t>Personal Notes &amp; Planning </a:t>
            </a:r>
            <a:r>
              <a:rPr lang="en-US" sz="2400" dirty="0" smtClean="0"/>
              <a:t>(keep receipts for taxes)</a:t>
            </a:r>
          </a:p>
          <a:p>
            <a:pPr marL="731520" lvl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200" b="1" dirty="0" smtClean="0"/>
              <a:t>Start with your next visit &amp; stay current</a:t>
            </a:r>
          </a:p>
          <a:p>
            <a:pPr marL="731520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200" b="1" dirty="0" smtClean="0"/>
              <a:t>Ask for reports, records &amp; e-copy at visit</a:t>
            </a:r>
          </a:p>
          <a:p>
            <a:pPr marL="731520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200" b="1" dirty="0" smtClean="0"/>
              <a:t>Transfer hospitalizations + surgeries</a:t>
            </a:r>
          </a:p>
          <a:p>
            <a:pPr marL="731520"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55000"/>
              <a:buFont typeface="Arial Unicode MS" pitchFamily="34" charset="-128"/>
              <a:buChar char="♥"/>
            </a:pPr>
            <a:r>
              <a:rPr lang="en-US" sz="3000" b="1" dirty="0" smtClean="0"/>
              <a:t>Other resources including Summit Apr. 16 &amp; 17</a:t>
            </a:r>
          </a:p>
          <a:p>
            <a:endParaRPr lang="en-US" dirty="0"/>
          </a:p>
        </p:txBody>
      </p:sp>
      <p:pic>
        <p:nvPicPr>
          <p:cNvPr id="7" name="Picture 6" descr="C:\GGO\Family Voices\Graphics\FVA logo1.wmf"/>
          <p:cNvPicPr>
            <a:picLocks noChangeAspect="1"/>
          </p:cNvPicPr>
          <p:nvPr/>
        </p:nvPicPr>
        <p:blipFill>
          <a:blip r:embed="rId3" cstate="print"/>
          <a:srcRect l="-60" r="240"/>
          <a:stretch>
            <a:fillRect/>
          </a:stretch>
        </p:blipFill>
        <p:spPr bwMode="auto">
          <a:xfrm>
            <a:off x="2741020" y="304800"/>
            <a:ext cx="36268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Home\AppData\Local\Microsoft\Windows\Temporary Internet Files\Content.IE5\E4A8WF27\MC900438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41013">
            <a:off x="7360466" y="480938"/>
            <a:ext cx="1476071" cy="10058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2011 Clinical Report: Readiness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r>
              <a:rPr lang="en-US" dirty="0" smtClean="0">
                <a:effectLst/>
              </a:rPr>
              <a:t>Provider readiness: </a:t>
            </a:r>
          </a:p>
          <a:p>
            <a:pPr lvl="1"/>
            <a:r>
              <a:rPr lang="en-US" dirty="0" smtClean="0">
                <a:effectLst/>
              </a:rPr>
              <a:t>Explicit office policies </a:t>
            </a:r>
          </a:p>
          <a:p>
            <a:pPr lvl="1"/>
            <a:r>
              <a:rPr lang="en-US" dirty="0" smtClean="0">
                <a:effectLst/>
              </a:rPr>
              <a:t>Receive training and TA</a:t>
            </a:r>
          </a:p>
          <a:p>
            <a:pPr lvl="1"/>
            <a:r>
              <a:rPr lang="en-US" dirty="0" smtClean="0">
                <a:effectLst/>
                <a:sym typeface="Symbol"/>
              </a:rPr>
              <a:t> capacity for adult providers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Family readiness: </a:t>
            </a:r>
          </a:p>
          <a:p>
            <a:pPr lvl="1"/>
            <a:r>
              <a:rPr lang="en-US" dirty="0" smtClean="0">
                <a:effectLst/>
              </a:rPr>
              <a:t>Ongoing education</a:t>
            </a:r>
          </a:p>
          <a:p>
            <a:pPr lvl="1"/>
            <a:r>
              <a:rPr lang="en-US" dirty="0" smtClean="0">
                <a:effectLst/>
              </a:rPr>
              <a:t>Normalize transition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r>
              <a:rPr lang="en-US" dirty="0" smtClean="0">
                <a:effectLst/>
              </a:rPr>
              <a:t>Youth readiness</a:t>
            </a:r>
          </a:p>
          <a:p>
            <a:pPr lvl="1"/>
            <a:r>
              <a:rPr lang="en-US" dirty="0" smtClean="0">
                <a:effectLst/>
              </a:rPr>
              <a:t>Driver in the process</a:t>
            </a:r>
          </a:p>
          <a:p>
            <a:pPr lvl="1"/>
            <a:r>
              <a:rPr lang="en-US" dirty="0" smtClean="0">
                <a:effectLst/>
              </a:rPr>
              <a:t>Foster self-management skills</a:t>
            </a:r>
          </a:p>
          <a:p>
            <a:pPr lvl="1"/>
            <a:r>
              <a:rPr lang="en-US" dirty="0" smtClean="0">
                <a:effectLst/>
              </a:rPr>
              <a:t>Prioritizing and valuing independence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 and Settings\User\Local Settings\Temporary Internet Files\Content.IE5\T0N5EYK3\MC9003355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2072489" cy="25502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2011 Clinical Report: Algorithm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marL="514350" indent="-514350">
              <a:buSzPct val="70000"/>
            </a:pPr>
            <a:r>
              <a:rPr lang="en-US" dirty="0" smtClean="0">
                <a:effectLst/>
              </a:rPr>
              <a:t>Medical Home: </a:t>
            </a:r>
          </a:p>
          <a:p>
            <a:pPr lvl="1"/>
            <a:r>
              <a:rPr lang="en-US" dirty="0" smtClean="0">
                <a:effectLst/>
              </a:rPr>
              <a:t>Preventive Care</a:t>
            </a:r>
          </a:p>
          <a:p>
            <a:pPr lvl="1"/>
            <a:r>
              <a:rPr lang="en-US" dirty="0" smtClean="0">
                <a:effectLst/>
              </a:rPr>
              <a:t>Acute Illness Management</a:t>
            </a:r>
          </a:p>
          <a:p>
            <a:pPr lvl="1"/>
            <a:r>
              <a:rPr lang="en-US" dirty="0" smtClean="0">
                <a:effectLst/>
              </a:rPr>
              <a:t>Chronic Condition Management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343400" cy="5029200"/>
          </a:xfrm>
        </p:spPr>
        <p:txBody>
          <a:bodyPr/>
          <a:lstStyle/>
          <a:p>
            <a:r>
              <a:rPr lang="en-US" dirty="0" smtClean="0">
                <a:effectLst/>
              </a:rPr>
              <a:t>“Rows”</a:t>
            </a:r>
          </a:p>
          <a:p>
            <a:pPr lvl="1"/>
            <a:r>
              <a:rPr lang="en-US" dirty="0" smtClean="0">
                <a:effectLst/>
              </a:rPr>
              <a:t>Medical home interaction</a:t>
            </a:r>
          </a:p>
          <a:p>
            <a:pPr lvl="1"/>
            <a:r>
              <a:rPr lang="en-US" dirty="0" smtClean="0">
                <a:effectLst/>
              </a:rPr>
              <a:t>Age ranges</a:t>
            </a:r>
          </a:p>
          <a:p>
            <a:pPr lvl="1"/>
            <a:r>
              <a:rPr lang="en-US" dirty="0" smtClean="0">
                <a:effectLst/>
              </a:rPr>
              <a:t>Action steps/specific age ranges</a:t>
            </a:r>
          </a:p>
          <a:p>
            <a:pPr lvl="1"/>
            <a:r>
              <a:rPr lang="en-US" dirty="0" smtClean="0">
                <a:effectLst/>
              </a:rPr>
              <a:t>Determination of special needs</a:t>
            </a:r>
          </a:p>
          <a:p>
            <a:pPr lvl="1"/>
            <a:r>
              <a:rPr lang="en-US" dirty="0" smtClean="0">
                <a:effectLst/>
              </a:rPr>
              <a:t>Chronic condition management and follow up</a:t>
            </a:r>
          </a:p>
          <a:p>
            <a:pPr lvl="1"/>
            <a:r>
              <a:rPr lang="en-US" dirty="0" smtClean="0">
                <a:effectLst/>
              </a:rPr>
              <a:t>Interaction complete</a:t>
            </a:r>
          </a:p>
          <a:p>
            <a:endParaRPr lang="en-US" dirty="0"/>
          </a:p>
        </p:txBody>
      </p:sp>
      <p:pic>
        <p:nvPicPr>
          <p:cNvPr id="2050" name="Picture 2" descr="C:\Documents and Settings\User\Local Settings\Temporary Internet Files\Content.IE5\RZ7NJ6QI\MC9004421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91000"/>
            <a:ext cx="2285771" cy="22857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Objectives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30725"/>
          </a:xfrm>
        </p:spPr>
        <p:txBody>
          <a:bodyPr/>
          <a:lstStyle/>
          <a:p>
            <a:r>
              <a:rPr lang="en-US" dirty="0" smtClean="0">
                <a:effectLst/>
              </a:rPr>
              <a:t>At the conclusion of the presentation, participants will be able to: </a:t>
            </a:r>
          </a:p>
          <a:p>
            <a:pPr lvl="1"/>
            <a:r>
              <a:rPr lang="en-US" dirty="0" smtClean="0">
                <a:effectLst/>
              </a:rPr>
              <a:t>Identify critical steps to transition for CYSHCN</a:t>
            </a:r>
          </a:p>
          <a:p>
            <a:pPr lvl="1"/>
            <a:r>
              <a:rPr lang="en-US" dirty="0" smtClean="0">
                <a:effectLst/>
              </a:rPr>
              <a:t>Identify barriers to transition for CYSHCN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2011 Clinic Report: 4 Components of a Transition Plan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r>
              <a:rPr lang="en-US" b="1" u="sng" dirty="0" smtClean="0">
                <a:effectLst/>
              </a:rPr>
              <a:t>Assess</a:t>
            </a:r>
            <a:r>
              <a:rPr lang="en-US" dirty="0" smtClean="0">
                <a:effectLst/>
              </a:rPr>
              <a:t> for transition readiness</a:t>
            </a:r>
          </a:p>
          <a:p>
            <a:pPr lvl="1"/>
            <a:r>
              <a:rPr lang="en-US" dirty="0" smtClean="0">
                <a:effectLst/>
              </a:rPr>
              <a:t>Assess skills</a:t>
            </a:r>
          </a:p>
          <a:p>
            <a:pPr lvl="1"/>
            <a:r>
              <a:rPr lang="en-US" dirty="0" smtClean="0">
                <a:effectLst/>
              </a:rPr>
              <a:t>Set goals</a:t>
            </a:r>
          </a:p>
          <a:p>
            <a:r>
              <a:rPr lang="en-US" b="1" u="sng" dirty="0" smtClean="0">
                <a:effectLst/>
              </a:rPr>
              <a:t>Plan</a:t>
            </a:r>
            <a:r>
              <a:rPr lang="en-US" dirty="0" smtClean="0">
                <a:effectLst/>
              </a:rPr>
              <a:t> a dynamic and longitudinal process to accomplish realistic goals</a:t>
            </a:r>
          </a:p>
          <a:p>
            <a:pPr lvl="1"/>
            <a:r>
              <a:rPr lang="en-US" dirty="0" smtClean="0">
                <a:effectLst/>
              </a:rPr>
              <a:t>Written transition plan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>
                <a:effectLst/>
              </a:rPr>
              <a:t>Implement</a:t>
            </a:r>
            <a:r>
              <a:rPr lang="en-US" dirty="0" smtClean="0">
                <a:effectLst/>
              </a:rPr>
              <a:t> the plan through education of all involved parties and empowerment of the youth</a:t>
            </a:r>
          </a:p>
          <a:p>
            <a:r>
              <a:rPr lang="en-US" b="1" u="sng" dirty="0" smtClean="0">
                <a:effectLst/>
              </a:rPr>
              <a:t>Document</a:t>
            </a:r>
            <a:r>
              <a:rPr lang="en-US" dirty="0" smtClean="0">
                <a:effectLst/>
              </a:rPr>
              <a:t> progress to enable ongoing reassessment and movement of medical information to the receiving provider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322387"/>
          </a:xfrm>
        </p:spPr>
        <p:txBody>
          <a:bodyPr/>
          <a:lstStyle/>
          <a:p>
            <a:r>
              <a:rPr lang="en-US" dirty="0" smtClean="0">
                <a:effectLst/>
              </a:rPr>
              <a:t>2011 Clinical Report: Transition for CYSHCN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Registry</a:t>
            </a:r>
          </a:p>
          <a:p>
            <a:pPr lvl="1"/>
            <a:r>
              <a:rPr lang="en-US" dirty="0" smtClean="0">
                <a:effectLst/>
              </a:rPr>
              <a:t>Identified as having a special health care need</a:t>
            </a:r>
          </a:p>
          <a:p>
            <a:r>
              <a:rPr lang="en-US" dirty="0" smtClean="0">
                <a:effectLst/>
              </a:rPr>
              <a:t>Care Plan</a:t>
            </a:r>
          </a:p>
          <a:p>
            <a:r>
              <a:rPr lang="en-US" dirty="0" smtClean="0">
                <a:effectLst/>
              </a:rPr>
              <a:t>Care Coordination</a:t>
            </a:r>
          </a:p>
          <a:p>
            <a:r>
              <a:rPr lang="en-US" dirty="0" smtClean="0">
                <a:effectLst/>
              </a:rPr>
              <a:t>CCM visits</a:t>
            </a:r>
          </a:p>
          <a:p>
            <a:r>
              <a:rPr lang="en-US" dirty="0" smtClean="0">
                <a:effectLst/>
              </a:rPr>
              <a:t>Co-management – needs to be explicit</a:t>
            </a:r>
            <a:endParaRPr lang="en-US" dirty="0"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Components of a Transition Plan: </a:t>
            </a:r>
          </a:p>
          <a:p>
            <a:pPr lvl="1"/>
            <a:r>
              <a:rPr lang="en-US" dirty="0" smtClean="0">
                <a:effectLst/>
              </a:rPr>
              <a:t>Assessment of readiness</a:t>
            </a:r>
          </a:p>
          <a:p>
            <a:pPr lvl="1"/>
            <a:r>
              <a:rPr lang="en-US" dirty="0" smtClean="0">
                <a:effectLst/>
              </a:rPr>
              <a:t>Insurance information</a:t>
            </a:r>
          </a:p>
          <a:p>
            <a:pPr lvl="1"/>
            <a:r>
              <a:rPr lang="en-US" dirty="0" smtClean="0">
                <a:effectLst/>
              </a:rPr>
              <a:t>Self-advocacy</a:t>
            </a:r>
          </a:p>
          <a:p>
            <a:pPr lvl="1"/>
            <a:r>
              <a:rPr lang="en-US" dirty="0" smtClean="0">
                <a:effectLst/>
              </a:rPr>
              <a:t>Legal issues</a:t>
            </a:r>
          </a:p>
          <a:p>
            <a:pPr lvl="1"/>
            <a:r>
              <a:rPr lang="en-US" dirty="0" smtClean="0">
                <a:effectLst/>
              </a:rPr>
              <a:t>Health Education</a:t>
            </a:r>
          </a:p>
          <a:p>
            <a:pPr lvl="1"/>
            <a:r>
              <a:rPr lang="en-US" dirty="0" smtClean="0">
                <a:effectLst/>
              </a:rPr>
              <a:t>Caregiver issues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dirty="0" smtClean="0">
                <a:effectLst/>
              </a:rPr>
              <a:t>How Ready are Adult Providers?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Patel and O’Hare: looked at readiness among </a:t>
            </a:r>
            <a:r>
              <a:rPr lang="en-US" sz="2800" dirty="0" err="1" smtClean="0">
                <a:effectLst/>
              </a:rPr>
              <a:t>Peds</a:t>
            </a:r>
            <a:r>
              <a:rPr lang="en-US" sz="2800" dirty="0" smtClean="0">
                <a:effectLst/>
              </a:rPr>
              <a:t> and IM residents to care for 10 chronic conditions</a:t>
            </a:r>
          </a:p>
          <a:p>
            <a:r>
              <a:rPr lang="en-US" sz="2800" dirty="0" smtClean="0">
                <a:effectLst/>
              </a:rPr>
              <a:t>Anonymous survey, N  = 94 (30 </a:t>
            </a:r>
            <a:r>
              <a:rPr lang="en-US" sz="2800" dirty="0" err="1" smtClean="0">
                <a:effectLst/>
              </a:rPr>
              <a:t>Peds</a:t>
            </a:r>
            <a:r>
              <a:rPr lang="en-US" sz="2800" dirty="0" smtClean="0">
                <a:effectLst/>
              </a:rPr>
              <a:t>, 64 IM)</a:t>
            </a:r>
          </a:p>
          <a:p>
            <a:pPr lvl="1"/>
            <a:r>
              <a:rPr lang="en-US" dirty="0" smtClean="0">
                <a:effectLst/>
              </a:rPr>
              <a:t>Rec’d </a:t>
            </a:r>
            <a:r>
              <a:rPr lang="en-US" u="sng" dirty="0" smtClean="0">
                <a:effectLst/>
              </a:rPr>
              <a:t>any</a:t>
            </a:r>
            <a:r>
              <a:rPr lang="en-US" dirty="0" smtClean="0">
                <a:effectLst/>
              </a:rPr>
              <a:t> education on transition: </a:t>
            </a:r>
          </a:p>
          <a:p>
            <a:pPr lvl="2"/>
            <a:r>
              <a:rPr lang="en-US" sz="2800" dirty="0" err="1" smtClean="0">
                <a:effectLst/>
              </a:rPr>
              <a:t>Peds</a:t>
            </a:r>
            <a:r>
              <a:rPr lang="en-US" sz="2800" dirty="0" smtClean="0">
                <a:effectLst/>
              </a:rPr>
              <a:t> = 73%, IM = 13.8%</a:t>
            </a:r>
          </a:p>
          <a:p>
            <a:pPr lvl="1"/>
            <a:r>
              <a:rPr lang="en-US" dirty="0" err="1" smtClean="0">
                <a:effectLst/>
              </a:rPr>
              <a:t>Peds</a:t>
            </a:r>
            <a:r>
              <a:rPr lang="en-US" dirty="0" smtClean="0">
                <a:effectLst/>
              </a:rPr>
              <a:t> &gt; IM in comfort for all conditions except for asthma (no difference)</a:t>
            </a:r>
          </a:p>
          <a:p>
            <a:pPr lvl="1"/>
            <a:r>
              <a:rPr lang="en-US" dirty="0" smtClean="0">
                <a:effectLst/>
              </a:rPr>
              <a:t>Fewer significant differences in outpatient only</a:t>
            </a:r>
          </a:p>
          <a:p>
            <a:pPr lvl="1"/>
            <a:r>
              <a:rPr lang="en-US" dirty="0" smtClean="0">
                <a:effectLst/>
              </a:rPr>
              <a:t>Equal expectation for future practice with asthma, SC, </a:t>
            </a:r>
            <a:r>
              <a:rPr lang="en-US" dirty="0" err="1" smtClean="0">
                <a:effectLst/>
              </a:rPr>
              <a:t>sz</a:t>
            </a:r>
            <a:r>
              <a:rPr lang="en-US" dirty="0" smtClean="0">
                <a:effectLst/>
              </a:rPr>
              <a:t> disorder, </a:t>
            </a:r>
            <a:r>
              <a:rPr lang="en-US" i="1" u="sng" dirty="0" smtClean="0">
                <a:effectLst/>
              </a:rPr>
              <a:t>fewer IMs expect to care for autism, CP, </a:t>
            </a:r>
            <a:r>
              <a:rPr lang="en-US" i="1" u="sng" dirty="0" err="1" smtClean="0">
                <a:effectLst/>
              </a:rPr>
              <a:t>spina</a:t>
            </a:r>
            <a:r>
              <a:rPr lang="en-US" i="1" u="sng" dirty="0" smtClean="0">
                <a:effectLst/>
              </a:rPr>
              <a:t> bifida </a:t>
            </a:r>
            <a:endParaRPr lang="en-US" i="1" u="sn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400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Patel and O’Hare, 2010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>
                <a:effectLst/>
              </a:rPr>
              <a:t>How Ready are Adult Providers?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r>
              <a:rPr lang="en-US" dirty="0" smtClean="0">
                <a:effectLst/>
              </a:rPr>
              <a:t>Peter, et al 2009, random sample of internists</a:t>
            </a:r>
          </a:p>
          <a:p>
            <a:r>
              <a:rPr lang="en-US" dirty="0" smtClean="0">
                <a:effectLst/>
              </a:rPr>
              <a:t>45-item survey, rate concerns</a:t>
            </a:r>
          </a:p>
          <a:p>
            <a:r>
              <a:rPr lang="en-US" dirty="0" smtClean="0">
                <a:effectLst/>
              </a:rPr>
              <a:t>Female MDs scored significantly higher for: </a:t>
            </a:r>
          </a:p>
          <a:p>
            <a:pPr lvl="1"/>
            <a:r>
              <a:rPr lang="en-US" dirty="0" smtClean="0">
                <a:effectLst/>
              </a:rPr>
              <a:t>Diff involving  parent w/o comp. youth </a:t>
            </a:r>
            <a:r>
              <a:rPr lang="en-US" dirty="0" err="1" smtClean="0">
                <a:effectLst/>
              </a:rPr>
              <a:t>indep</a:t>
            </a:r>
            <a:r>
              <a:rPr lang="en-US" dirty="0" smtClean="0">
                <a:effectLst/>
              </a:rPr>
              <a:t>. </a:t>
            </a:r>
          </a:p>
          <a:p>
            <a:pPr lvl="1"/>
            <a:r>
              <a:rPr lang="en-US" dirty="0" smtClean="0">
                <a:effectLst/>
              </a:rPr>
              <a:t>Patient lack of insurance</a:t>
            </a:r>
          </a:p>
          <a:p>
            <a:pPr lvl="1"/>
            <a:r>
              <a:rPr lang="en-US" dirty="0" smtClean="0">
                <a:effectLst/>
              </a:rPr>
              <a:t>Parental reluctance to relinquish control</a:t>
            </a:r>
          </a:p>
          <a:p>
            <a:r>
              <a:rPr lang="en-US" dirty="0" smtClean="0">
                <a:effectLst/>
              </a:rPr>
              <a:t>Specialists rating &gt; generalists (sig):</a:t>
            </a:r>
          </a:p>
          <a:p>
            <a:pPr lvl="1"/>
            <a:r>
              <a:rPr lang="en-US" dirty="0" smtClean="0">
                <a:effectLst/>
              </a:rPr>
              <a:t>Pediatrician is reluctant to ‘let go’ of patient</a:t>
            </a:r>
          </a:p>
          <a:p>
            <a:r>
              <a:rPr lang="en-US" dirty="0" smtClean="0">
                <a:effectLst/>
              </a:rPr>
              <a:t>Some rural/urban  and </a:t>
            </a:r>
            <a:r>
              <a:rPr lang="en-US" dirty="0" err="1" smtClean="0">
                <a:effectLst/>
              </a:rPr>
              <a:t>pvt</a:t>
            </a:r>
            <a:r>
              <a:rPr lang="en-US" dirty="0" smtClean="0">
                <a:effectLst/>
              </a:rPr>
              <a:t>/academic diff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et al, 2009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Peter et al, 2009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Results coded into themes: </a:t>
            </a:r>
          </a:p>
          <a:p>
            <a:pPr lvl="1"/>
            <a:r>
              <a:rPr lang="en-US" dirty="0" smtClean="0">
                <a:effectLst/>
              </a:rPr>
              <a:t>Medical competency (skills) </a:t>
            </a:r>
          </a:p>
          <a:p>
            <a:pPr lvl="1"/>
            <a:r>
              <a:rPr lang="en-US" dirty="0" smtClean="0">
                <a:effectLst/>
              </a:rPr>
              <a:t>Family involvement</a:t>
            </a:r>
          </a:p>
          <a:p>
            <a:pPr lvl="1"/>
            <a:r>
              <a:rPr lang="en-US" dirty="0" smtClean="0">
                <a:effectLst/>
              </a:rPr>
              <a:t>Psychosocial needs</a:t>
            </a:r>
          </a:p>
          <a:p>
            <a:pPr lvl="1"/>
            <a:r>
              <a:rPr lang="en-US" dirty="0" smtClean="0">
                <a:effectLst/>
              </a:rPr>
              <a:t>System  issues</a:t>
            </a:r>
          </a:p>
          <a:p>
            <a:pPr lvl="1"/>
            <a:r>
              <a:rPr lang="en-US" dirty="0" smtClean="0">
                <a:effectLst/>
              </a:rPr>
              <a:t>Maturity</a:t>
            </a:r>
          </a:p>
          <a:p>
            <a:pPr lvl="1"/>
            <a:r>
              <a:rPr lang="en-US" dirty="0" smtClean="0">
                <a:effectLst/>
              </a:rPr>
              <a:t>Transition coordination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>
                <a:effectLst/>
              </a:rPr>
              <a:t>Peter et al, 2009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r>
              <a:rPr lang="en-US" dirty="0" smtClean="0">
                <a:effectLst/>
              </a:rPr>
              <a:t>Top 8  concerns overall: </a:t>
            </a:r>
          </a:p>
          <a:p>
            <a:pPr lvl="1"/>
            <a:r>
              <a:rPr lang="en-US" b="1" u="sng" dirty="0" smtClean="0">
                <a:effectLst/>
              </a:rPr>
              <a:t>Internists may not have training in congenital and childhood chronic illnesses to manage pt</a:t>
            </a:r>
            <a:r>
              <a:rPr lang="en-US" dirty="0" smtClean="0">
                <a:effectLst/>
              </a:rPr>
              <a:t>. </a:t>
            </a:r>
          </a:p>
          <a:p>
            <a:pPr lvl="1"/>
            <a:r>
              <a:rPr lang="en-US" dirty="0" smtClean="0">
                <a:effectLst/>
              </a:rPr>
              <a:t>Difficult to care for pts with developmental disabilities if family does not stay involved</a:t>
            </a:r>
          </a:p>
          <a:p>
            <a:pPr lvl="1"/>
            <a:r>
              <a:rPr lang="en-US" dirty="0" smtClean="0">
                <a:effectLst/>
              </a:rPr>
              <a:t>Difficult to meet psychosocial needs</a:t>
            </a:r>
          </a:p>
          <a:p>
            <a:pPr lvl="1"/>
            <a:r>
              <a:rPr lang="en-US" dirty="0" smtClean="0">
                <a:effectLst/>
              </a:rPr>
              <a:t>Some patients need a “</a:t>
            </a:r>
            <a:r>
              <a:rPr lang="en-US" dirty="0" err="1" smtClean="0">
                <a:effectLst/>
              </a:rPr>
              <a:t>superspecialist</a:t>
            </a:r>
            <a:r>
              <a:rPr lang="en-US" dirty="0" smtClean="0">
                <a:effectLst/>
              </a:rPr>
              <a:t>”</a:t>
            </a:r>
          </a:p>
          <a:p>
            <a:pPr lvl="1"/>
            <a:r>
              <a:rPr lang="en-US" dirty="0" smtClean="0">
                <a:effectLst/>
              </a:rPr>
              <a:t>Internists lack training in adolescent dev/behavior</a:t>
            </a:r>
          </a:p>
          <a:p>
            <a:pPr lvl="1"/>
            <a:r>
              <a:rPr lang="en-US" dirty="0" smtClean="0">
                <a:effectLst/>
              </a:rPr>
              <a:t>Diff to face end-of-life issues</a:t>
            </a:r>
          </a:p>
          <a:p>
            <a:pPr lvl="1"/>
            <a:r>
              <a:rPr lang="en-US" dirty="0" smtClean="0">
                <a:effectLst/>
              </a:rPr>
              <a:t>Managed Care</a:t>
            </a:r>
          </a:p>
          <a:p>
            <a:pPr lvl="1"/>
            <a:r>
              <a:rPr lang="en-US" dirty="0" smtClean="0">
                <a:effectLst/>
              </a:rPr>
              <a:t>Families have high expectations for </a:t>
            </a:r>
            <a:r>
              <a:rPr lang="en-US" b="1" u="sng" dirty="0" smtClean="0">
                <a:effectLst/>
              </a:rPr>
              <a:t>time/attention</a:t>
            </a:r>
            <a:endParaRPr lang="en-US" b="1" u="sng" dirty="0">
              <a:effectLst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What does the data tell us?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en-US" dirty="0" smtClean="0">
                <a:effectLst/>
              </a:rPr>
              <a:t>National Survey of Children with Special Health Care Needs (NS-CSHCN)</a:t>
            </a:r>
          </a:p>
          <a:p>
            <a:r>
              <a:rPr lang="en-US" dirty="0" smtClean="0">
                <a:effectLst/>
              </a:rPr>
              <a:t>Administered in 2001, 2005/2006, 2009/2010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/>
              </a:rPr>
              <a:t>2009/2010, results just released: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ffectLst/>
              </a:rPr>
              <a:t>371,617 children screened; 40,242 detailed CSHCN interviews conducted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/>
              </a:rPr>
              <a:t>Minimum of households in each state to reach state sample of 750 CSHCN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effectLst/>
              </a:rPr>
              <a:t>English, Spanish, Mandarin, Cantonese, Vietnamese, Korean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Successful Transition?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/>
              </a:rPr>
              <a:t>Scal</a:t>
            </a:r>
            <a:r>
              <a:rPr lang="en-US" dirty="0" smtClean="0">
                <a:effectLst/>
              </a:rPr>
              <a:t>, 2005, transition more likely to be addressed from age 14-17: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Older age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Female gender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sym typeface="Wingdings" pitchFamily="2" charset="2"/>
              </a:rPr>
              <a:t> complexity of health care needs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  <a:sym typeface="Wingdings" pitchFamily="2" charset="2"/>
              </a:rPr>
              <a:t> quality of parent/doctor relationship</a:t>
            </a:r>
          </a:p>
          <a:p>
            <a:pPr eaLnBrk="1" hangingPunct="1">
              <a:defRPr/>
            </a:pPr>
            <a:r>
              <a:rPr lang="en-US" dirty="0" smtClean="0">
                <a:effectLst/>
                <a:sym typeface="Wingdings" pitchFamily="2" charset="2"/>
              </a:rPr>
              <a:t>Parents report transition discussed: 50.2%</a:t>
            </a:r>
          </a:p>
          <a:p>
            <a:pPr eaLnBrk="1" hangingPunct="1">
              <a:defRPr/>
            </a:pPr>
            <a:r>
              <a:rPr lang="en-US" dirty="0" smtClean="0">
                <a:effectLst/>
                <a:sym typeface="Wingdings" pitchFamily="2" charset="2"/>
              </a:rPr>
              <a:t>Discussed and developed a plan: 16.4%</a:t>
            </a:r>
          </a:p>
          <a:p>
            <a:pPr eaLnBrk="1" hangingPunct="1">
              <a:defRPr/>
            </a:pPr>
            <a:r>
              <a:rPr lang="en-US" dirty="0" smtClean="0">
                <a:effectLst/>
                <a:sym typeface="Wingdings" pitchFamily="2" charset="2"/>
              </a:rPr>
              <a:t>Data from NS-CSHCN, 2001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Title         Block Grant 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National Performance Measure #6: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“The percentage of youth with special health care needs who received the services necessary to make transitions to all aspects of adult life.”</a:t>
            </a:r>
          </a:p>
          <a:p>
            <a:pPr eaLnBrk="1" hangingPunct="1"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31749" name="Picture 9" descr="mch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3522662"/>
            <a:ext cx="1295400" cy="685800"/>
          </a:xfrm>
          <a:ln w="76200">
            <a:solidFill>
              <a:srgbClr val="003399"/>
            </a:solidFill>
          </a:ln>
        </p:spPr>
      </p:pic>
      <p:pic>
        <p:nvPicPr>
          <p:cNvPr id="31750" name="Picture 11" descr="SY0037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57200"/>
            <a:ext cx="88741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ahm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524000"/>
            <a:ext cx="3223846" cy="1676400"/>
          </a:xfrm>
          <a:prstGeom prst="rect">
            <a:avLst/>
          </a:prstGeom>
          <a:solidFill>
            <a:schemeClr val="tx1"/>
          </a:solidFill>
          <a:ln w="50800">
            <a:solidFill>
              <a:srgbClr val="9900CC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PM06, US v. AL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PM 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295400"/>
            <a:ext cx="8001000" cy="4932362"/>
          </a:xfrm>
          <a:ln w="57150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What we’ll cover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648200" cy="4683125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Background/importance</a:t>
            </a:r>
          </a:p>
          <a:p>
            <a:r>
              <a:rPr lang="en-US" sz="3200" dirty="0" smtClean="0">
                <a:effectLst/>
              </a:rPr>
              <a:t>Literature</a:t>
            </a:r>
          </a:p>
          <a:p>
            <a:pPr lvl="1"/>
            <a:r>
              <a:rPr lang="en-US" sz="2800" dirty="0" smtClean="0">
                <a:effectLst/>
              </a:rPr>
              <a:t>Consensus statements</a:t>
            </a:r>
          </a:p>
          <a:p>
            <a:pPr lvl="1"/>
            <a:r>
              <a:rPr lang="en-US" sz="2800" dirty="0" smtClean="0">
                <a:effectLst/>
              </a:rPr>
              <a:t>Algorithms </a:t>
            </a:r>
          </a:p>
          <a:p>
            <a:r>
              <a:rPr lang="en-US" sz="3200" dirty="0" smtClean="0">
                <a:effectLst/>
              </a:rPr>
              <a:t>Data: </a:t>
            </a:r>
          </a:p>
          <a:p>
            <a:pPr lvl="1"/>
            <a:r>
              <a:rPr lang="en-US" dirty="0" smtClean="0">
                <a:effectLst/>
              </a:rPr>
              <a:t>State performance</a:t>
            </a:r>
          </a:p>
          <a:p>
            <a:pPr lvl="1"/>
            <a:r>
              <a:rPr lang="en-US" dirty="0" smtClean="0">
                <a:effectLst/>
              </a:rPr>
              <a:t>NS-CSHCN</a:t>
            </a:r>
          </a:p>
          <a:p>
            <a:r>
              <a:rPr lang="en-US" sz="3200" u="sng" dirty="0" smtClean="0">
                <a:effectLst/>
              </a:rPr>
              <a:t>What does this look and feel like in real life?</a:t>
            </a:r>
          </a:p>
        </p:txBody>
      </p:sp>
      <p:pic>
        <p:nvPicPr>
          <p:cNvPr id="5" name="Content Placeholder 4" descr="BD18239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888"/>
          <a:stretch>
            <a:fillRect/>
          </a:stretch>
        </p:blipFill>
        <p:spPr>
          <a:xfrm>
            <a:off x="5486400" y="1524000"/>
            <a:ext cx="3369336" cy="3915891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 smtClean="0">
                <a:effectLst/>
              </a:rPr>
              <a:t>Rec’d anticipatory guidance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Trans 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7773987" cy="5171848"/>
          </a:xfrm>
          <a:ln w="50800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/>
              </a:rPr>
              <a:t>Rec’d Anticipatory Guidance, Medical Home</a:t>
            </a:r>
            <a:endParaRPr lang="en-US" sz="4000" dirty="0">
              <a:effectLst/>
            </a:endParaRPr>
          </a:p>
        </p:txBody>
      </p:sp>
      <p:pic>
        <p:nvPicPr>
          <p:cNvPr id="4" name="Content Placeholder 3" descr="got all needed guid med ho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0492" y="1600200"/>
            <a:ext cx="6343015" cy="4530725"/>
          </a:xfrm>
          <a:ln w="50800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dirty="0" smtClean="0">
                <a:effectLst/>
              </a:rPr>
              <a:t>MD has discussed transition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0910 trans dis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143000"/>
            <a:ext cx="8458200" cy="5410200"/>
          </a:xfrm>
          <a:ln w="50800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>
                <a:effectLst/>
              </a:rPr>
              <a:t>MD encourages self-mgmt skills</a:t>
            </a:r>
            <a:endParaRPr lang="en-US" dirty="0">
              <a:effectLst/>
            </a:endParaRPr>
          </a:p>
        </p:txBody>
      </p:sp>
      <p:pic>
        <p:nvPicPr>
          <p:cNvPr id="5" name="Content Placeholder 4" descr="slef mgmt by med ho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229600" cy="5367791"/>
          </a:xfrm>
          <a:ln w="50800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458200" cy="712787"/>
          </a:xfrm>
        </p:spPr>
        <p:txBody>
          <a:bodyPr/>
          <a:lstStyle/>
          <a:p>
            <a:r>
              <a:rPr lang="en-US" dirty="0" smtClean="0">
                <a:effectLst/>
              </a:rPr>
              <a:t>Discussed keeping insurance</a:t>
            </a:r>
            <a:endParaRPr lang="en-US" dirty="0">
              <a:effectLst/>
            </a:endParaRPr>
          </a:p>
        </p:txBody>
      </p:sp>
      <p:pic>
        <p:nvPicPr>
          <p:cNvPr id="8" name="Content Placeholder 7" descr="0910 disc keep health in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8229600" cy="5410200"/>
          </a:xfrm>
          <a:ln w="50800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Did not discussed keeping insurance, +/- medical home</a:t>
            </a:r>
            <a:endParaRPr lang="en-US" dirty="0">
              <a:effectLst/>
            </a:endParaRPr>
          </a:p>
        </p:txBody>
      </p:sp>
      <p:pic>
        <p:nvPicPr>
          <p:cNvPr id="6" name="Content Placeholder 5" descr="0910 med home keep in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0492" y="1600200"/>
            <a:ext cx="6343015" cy="4530725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Survey of Adolescent Transition and Health, </a:t>
            </a:r>
            <a:r>
              <a:rPr lang="en-US" dirty="0" err="1" smtClean="0">
                <a:effectLst/>
              </a:rPr>
              <a:t>Sawicki</a:t>
            </a:r>
            <a:r>
              <a:rPr lang="en-US" dirty="0" smtClean="0">
                <a:effectLst/>
              </a:rPr>
              <a:t>, 2011</a:t>
            </a:r>
            <a:endParaRPr lang="en-US" dirty="0"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0" y="1828800"/>
            <a:ext cx="3581400" cy="4343399"/>
          </a:xfrm>
          <a:prstGeom prst="rect">
            <a:avLst/>
          </a:prstGeom>
          <a:noFill/>
          <a:ln w="508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Follow up of 2001 cohort from NS-CSHCN</a:t>
            </a:r>
          </a:p>
          <a:p>
            <a:r>
              <a:rPr lang="en-US" dirty="0" smtClean="0">
                <a:effectLst/>
              </a:rPr>
              <a:t>Sample more white, affluent, less medically complex</a:t>
            </a:r>
          </a:p>
          <a:p>
            <a:r>
              <a:rPr lang="en-US" dirty="0" smtClean="0">
                <a:effectLst/>
              </a:rPr>
              <a:t>N = 1865</a:t>
            </a:r>
          </a:p>
          <a:p>
            <a:r>
              <a:rPr lang="en-US" dirty="0" smtClean="0">
                <a:effectLst/>
              </a:rPr>
              <a:t>24% rec’d all 3 transition services</a:t>
            </a:r>
            <a:endParaRPr lang="en-US" dirty="0">
              <a:effectLst/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3429000" y="3733800"/>
            <a:ext cx="685800" cy="762000"/>
          </a:xfrm>
          <a:prstGeom prst="donut">
            <a:avLst>
              <a:gd name="adj" fmla="val 8313"/>
            </a:avLst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>
                <a:effectLst/>
              </a:rPr>
              <a:t>State Performance on Transition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dirty="0" smtClean="0">
                <a:effectLst/>
              </a:rPr>
              <a:t>Analysis from the 2005/2006 NS-CSHCN</a:t>
            </a:r>
          </a:p>
          <a:p>
            <a:r>
              <a:rPr lang="en-US" dirty="0" smtClean="0">
                <a:effectLst/>
              </a:rPr>
              <a:t>Sample size 16,876</a:t>
            </a:r>
          </a:p>
          <a:p>
            <a:r>
              <a:rPr lang="en-US" dirty="0" smtClean="0">
                <a:effectLst/>
              </a:rPr>
              <a:t>Classified as high, medium, and low performance states</a:t>
            </a:r>
          </a:p>
          <a:p>
            <a:r>
              <a:rPr lang="en-US" dirty="0" smtClean="0">
                <a:effectLst/>
              </a:rPr>
              <a:t>CSHCN who were: </a:t>
            </a:r>
          </a:p>
          <a:p>
            <a:pPr lvl="1"/>
            <a:r>
              <a:rPr lang="en-US" dirty="0" smtClean="0">
                <a:effectLst/>
              </a:rPr>
              <a:t>Hispanic, non-Hispanic Black, do not have a medical home or adequate insurance coverage</a:t>
            </a:r>
          </a:p>
          <a:p>
            <a:pPr lvl="1"/>
            <a:r>
              <a:rPr lang="en-US" dirty="0" smtClean="0">
                <a:effectLst/>
              </a:rPr>
              <a:t>…..were less likely to reside in a high-performance state</a:t>
            </a:r>
            <a:endParaRPr lang="en-US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6019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Kane DJ, </a:t>
            </a:r>
            <a:r>
              <a:rPr lang="en-US" dirty="0" err="1" smtClean="0"/>
              <a:t>Kasehgen</a:t>
            </a:r>
            <a:r>
              <a:rPr lang="en-US" dirty="0" smtClean="0"/>
              <a:t> L, </a:t>
            </a:r>
            <a:r>
              <a:rPr lang="en-US" dirty="0" err="1" smtClean="0"/>
              <a:t>Punyko</a:t>
            </a:r>
            <a:r>
              <a:rPr lang="en-US" dirty="0" smtClean="0"/>
              <a:t> J, Carle AC. What factors are associated with state performance on provision of transition  services to CSHCN? </a:t>
            </a:r>
            <a:r>
              <a:rPr lang="en-US" u="sng" dirty="0" smtClean="0"/>
              <a:t>Pediatrics</a:t>
            </a:r>
            <a:r>
              <a:rPr lang="en-US" dirty="0" smtClean="0"/>
              <a:t>, Nov 2009. </a:t>
            </a:r>
            <a:endParaRPr lang="en-US" u="sng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State Performance on Transition</a:t>
            </a:r>
            <a:endParaRPr lang="en-US" dirty="0"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7778"/>
          <a:stretch>
            <a:fillRect/>
          </a:stretch>
        </p:blipFill>
        <p:spPr bwMode="auto">
          <a:xfrm>
            <a:off x="304800" y="1447800"/>
            <a:ext cx="8635297" cy="3429000"/>
          </a:xfrm>
          <a:prstGeom prst="rect">
            <a:avLst/>
          </a:prstGeom>
          <a:noFill/>
          <a:ln w="508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8674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McManus and Rodgers, 2011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1463"/>
            <a:ext cx="8229600" cy="6434137"/>
          </a:xfrm>
          <a:prstGeom prst="rect">
            <a:avLst/>
          </a:prstGeom>
          <a:noFill/>
          <a:ln w="50800">
            <a:solidFill>
              <a:srgbClr val="9900C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Who are the CYSHCN?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/>
              </a:rPr>
              <a:t>“Children with special health care needs are those who have or are at an increased risk for a chronic physical, developmental, behavioral, or emotional condition who also require health and related services of a type or amount beyond that required by children generally.”</a:t>
            </a:r>
          </a:p>
          <a:p>
            <a:pPr lvl="1" eaLnBrk="1" hangingPunct="1">
              <a:defRPr/>
            </a:pPr>
            <a:r>
              <a:rPr lang="en-US" sz="3200" smtClean="0">
                <a:effectLst/>
              </a:rPr>
              <a:t>MCHB, DSCSHN, 1998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Models of Transition</a:t>
            </a:r>
          </a:p>
        </p:txBody>
      </p:sp>
      <p:pic>
        <p:nvPicPr>
          <p:cNvPr id="23556" name="Picture 7" descr="j009455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524000"/>
            <a:ext cx="3048000" cy="4302125"/>
          </a:xfrm>
          <a:noFill/>
        </p:spPr>
      </p:pic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Adult provider comes to pediatric setting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Pediatric provider goes to adult setting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Same MD, different team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Different MD, same team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CHECKLISTS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86200" y="1371600"/>
            <a:ext cx="914400" cy="533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Youth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71600" y="24384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Pediatric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PCP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086600" y="2590800"/>
            <a:ext cx="1066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Adult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PCP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838200" y="4114800"/>
            <a:ext cx="1676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Pediatric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Specialists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Medical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Dental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Behavioral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010400" y="4191000"/>
            <a:ext cx="16764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Adult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Specialists</a:t>
            </a:r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Medical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Dental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Behavioral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81400" y="762000"/>
            <a:ext cx="1447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Family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743200" y="4953000"/>
            <a:ext cx="3962400" cy="1600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i="1" dirty="0">
                <a:solidFill>
                  <a:srgbClr val="000000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Community Based Partners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Title V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Education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Vocation</a:t>
            </a:r>
            <a:endParaRPr lang="en-US" dirty="0">
              <a:solidFill>
                <a:srgbClr val="000000"/>
              </a:solidFill>
              <a:latin typeface="Verdana" pitchFamily="-128" charset="0"/>
              <a:ea typeface="Verdana" pitchFamily="-128" charset="0"/>
              <a:cs typeface="Verdana" pitchFamily="-128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Avocation</a:t>
            </a:r>
            <a:endParaRPr lang="en-US" dirty="0">
              <a:solidFill>
                <a:srgbClr val="000000"/>
              </a:solidFill>
              <a:latin typeface="Verdana" pitchFamily="-128" charset="0"/>
              <a:ea typeface="Verdana" pitchFamily="-128" charset="0"/>
              <a:cs typeface="Verdana" pitchFamily="-128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572000" y="114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4343400" y="1143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73914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76962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2590800" y="19050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4724400" y="1905000"/>
            <a:ext cx="2362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905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2286000" y="3429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0"/>
            <a:ext cx="8991600" cy="3810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Pediatric to Adult Systems of Care:  Possibilities </a:t>
            </a:r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>
            <a:off x="2667000" y="3124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2590800" y="3124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 flipV="1">
            <a:off x="2590800" y="4572000"/>
            <a:ext cx="441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5" name="Line 22"/>
          <p:cNvSpPr>
            <a:spLocks noChangeShapeType="1"/>
          </p:cNvSpPr>
          <p:nvPr/>
        </p:nvSpPr>
        <p:spPr bwMode="auto">
          <a:xfrm>
            <a:off x="2590800" y="3200400"/>
            <a:ext cx="4419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 flipH="1">
            <a:off x="2514600" y="3200400"/>
            <a:ext cx="457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3276600" y="2514600"/>
            <a:ext cx="2438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Co-Management</a:t>
            </a:r>
          </a:p>
        </p:txBody>
      </p:sp>
      <p:sp>
        <p:nvSpPr>
          <p:cNvPr id="6168" name="Rectangle 25"/>
          <p:cNvSpPr>
            <a:spLocks noChangeArrowheads="1"/>
          </p:cNvSpPr>
          <p:nvPr/>
        </p:nvSpPr>
        <p:spPr bwMode="auto">
          <a:xfrm>
            <a:off x="6096000" y="990600"/>
            <a:ext cx="2362200" cy="13716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0000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Family to Family</a:t>
            </a:r>
          </a:p>
          <a:p>
            <a:pPr algn="ctr"/>
            <a:r>
              <a:rPr lang="en-US" sz="2000">
                <a:solidFill>
                  <a:srgbClr val="000000"/>
                </a:solidFill>
                <a:latin typeface="Verdana" pitchFamily="-128" charset="0"/>
                <a:ea typeface="Verdana" pitchFamily="-128" charset="0"/>
                <a:cs typeface="Verdana" pitchFamily="-128" charset="0"/>
              </a:rPr>
              <a:t>KASA</a:t>
            </a:r>
          </a:p>
        </p:txBody>
      </p:sp>
      <p:sp>
        <p:nvSpPr>
          <p:cNvPr id="6169" name="Line 26"/>
          <p:cNvSpPr>
            <a:spLocks noChangeShapeType="1"/>
          </p:cNvSpPr>
          <p:nvPr/>
        </p:nvSpPr>
        <p:spPr bwMode="auto">
          <a:xfrm>
            <a:off x="4876800" y="16764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0" name="Line 27"/>
          <p:cNvSpPr>
            <a:spLocks noChangeShapeType="1"/>
          </p:cNvSpPr>
          <p:nvPr/>
        </p:nvSpPr>
        <p:spPr bwMode="auto">
          <a:xfrm>
            <a:off x="5029200" y="9906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1" name="Line 13"/>
          <p:cNvSpPr>
            <a:spLocks noChangeShapeType="1"/>
          </p:cNvSpPr>
          <p:nvPr/>
        </p:nvSpPr>
        <p:spPr bwMode="auto">
          <a:xfrm flipH="1" flipV="1">
            <a:off x="4419600" y="1905000"/>
            <a:ext cx="76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72" name="Line 15"/>
          <p:cNvSpPr>
            <a:spLocks noChangeShapeType="1"/>
          </p:cNvSpPr>
          <p:nvPr/>
        </p:nvSpPr>
        <p:spPr bwMode="auto">
          <a:xfrm>
            <a:off x="4572000" y="1905000"/>
            <a:ext cx="762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632460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Richard </a:t>
            </a:r>
            <a:r>
              <a:rPr lang="en-US" sz="14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Antonelli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MD</a:t>
            </a:r>
            <a:endParaRPr lang="en-US" sz="14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linkClick r:id="rId3"/>
              </a:rPr>
              <a:t>www.hrtw.org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Synchronous v Asynchronous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3962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What is the transition policy?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Primary Care MD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Subspecialty MDs</a:t>
            </a:r>
          </a:p>
          <a:p>
            <a:pPr lvl="2" eaLnBrk="1" hangingPunct="1">
              <a:defRPr/>
            </a:pPr>
            <a:r>
              <a:rPr lang="en-US" dirty="0" smtClean="0">
                <a:effectLst/>
              </a:rPr>
              <a:t>Surgery </a:t>
            </a:r>
          </a:p>
          <a:p>
            <a:pPr lvl="2" eaLnBrk="1" hangingPunct="1">
              <a:defRPr/>
            </a:pPr>
            <a:r>
              <a:rPr lang="en-US" dirty="0" smtClean="0">
                <a:effectLst/>
              </a:rPr>
              <a:t>Medical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Hospital</a:t>
            </a:r>
            <a:endParaRPr lang="en-US" sz="2400" dirty="0" smtClean="0">
              <a:effectLst/>
            </a:endParaRP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Private Payers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Medicaid  (EPSDT)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CSHCN program</a:t>
            </a:r>
          </a:p>
        </p:txBody>
      </p:sp>
      <p:pic>
        <p:nvPicPr>
          <p:cNvPr id="55303" name="Picture 7" descr="seeing spo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6262"/>
            <a:ext cx="4038600" cy="4038600"/>
          </a:xfr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The Example of Cystic Fibrosis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2296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Today adults (&gt;18) account for about 45% of all patients with CF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ffectLst/>
              </a:rPr>
              <a:t>In 2002 the CFF mandated that every center with </a:t>
            </a:r>
            <a:r>
              <a:rPr lang="en-US" u="sng" dirty="0" smtClean="0">
                <a:effectLst/>
              </a:rPr>
              <a:t>40 or more adults</a:t>
            </a:r>
            <a:r>
              <a:rPr lang="en-US" dirty="0" smtClean="0">
                <a:effectLst/>
              </a:rPr>
              <a:t>  must establish an adult CF center and a transition program</a:t>
            </a:r>
            <a:endParaRPr lang="en-US" dirty="0" smtClean="0">
              <a:effectLst/>
              <a:latin typeface="Comic Sans MS" pitchFamily="66" charset="0"/>
            </a:endParaRPr>
          </a:p>
        </p:txBody>
      </p:sp>
      <p:pic>
        <p:nvPicPr>
          <p:cNvPr id="19460" name="Picture 6" descr="Phil_Wenri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4600" y="3790950"/>
            <a:ext cx="4038600" cy="2543175"/>
          </a:xfr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Patient Perspectives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Anticipation:</a:t>
            </a:r>
            <a:r>
              <a:rPr lang="en-US" dirty="0" smtClean="0">
                <a:effectLst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“This is a reward for living so long”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“No one knows me—a fresh start!”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Uncertainty: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“Who will be my (nurse, social worker, etc.)”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“Where will I park?”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Fear:</a:t>
            </a:r>
            <a:r>
              <a:rPr lang="en-US" dirty="0" smtClean="0">
                <a:effectLst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“Those doctors don’t know me and what I’ve been through”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“What if I don’t like it?” “Can I come back?”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Indifference:</a:t>
            </a:r>
            <a:r>
              <a:rPr lang="en-US" dirty="0" smtClean="0">
                <a:effectLst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“What’s the big deal?”</a:t>
            </a:r>
            <a:endParaRPr lang="en-US" dirty="0" smtClean="0">
              <a:effectLst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Parent Perspectives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Letting go/Feeling left out: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“They want to treat my son/daughter like an adult but they are still MY CHILD”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“I don’t want to be treated like a visitor”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“I’ve worked so hard to keep my child well for so long and now they (child, adult team) will be careless”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Grief: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“I’m sad to leave the providers who diagnosed my child and I’ve known for years”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“Things will never be the same”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Threatened: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“We had a good relationship with our old doctors and now someone who doesn’t know my child will change things.”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Pediatric System Perspectives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Arrogance: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“They don’t know what they’re doing”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“No one can take care of our patients as well as we can”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“No one else understands the patients’ needs”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Fostering dependency or mistrust: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“We don’t want to send you to the adult system but we have to”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“Our patients have already lost so much, why put them through this, too?”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Grief: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“I feel cheated to turn them over to someone else when they need me the most”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Relief: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“They will get the adult care they really need”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Adult System Perspectives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Resistance: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“Why do we have to do this?”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“We’re busy enough without something new”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Minimizing: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“We don’t need any special training or a different system; how hard can it be?”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Blame: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“Those pediatric people just foster dependency”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“The patients are used to being catered to and are all spoiled—they are BRATS”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“They need to stop meddling”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The </a:t>
            </a:r>
            <a:r>
              <a:rPr lang="en-US" dirty="0" err="1" smtClean="0">
                <a:effectLst/>
              </a:rPr>
              <a:t>CoA</a:t>
            </a:r>
            <a:r>
              <a:rPr lang="en-US" dirty="0" smtClean="0">
                <a:effectLst/>
              </a:rPr>
              <a:t>/UAB Experience </a:t>
            </a:r>
            <a:endParaRPr lang="en-US" dirty="0"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Identifying adult providers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Educating adult CF team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Began with sickest adults </a:t>
            </a:r>
            <a:endParaRPr lang="en-US" sz="4000" dirty="0" smtClean="0">
              <a:solidFill>
                <a:srgbClr val="FFFF00"/>
              </a:solidFill>
              <a:effectLst/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Exception for terminal patient not pursuing transplant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Exception for parent/child dyad 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Med/</a:t>
            </a:r>
            <a:r>
              <a:rPr lang="en-US" sz="2800" dirty="0" err="1" smtClean="0">
                <a:effectLst/>
              </a:rPr>
              <a:t>Peds</a:t>
            </a:r>
            <a:r>
              <a:rPr lang="en-US" sz="2800" dirty="0" smtClean="0">
                <a:effectLst/>
              </a:rPr>
              <a:t> involvement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Joint clinic </a:t>
            </a:r>
          </a:p>
          <a:p>
            <a:pPr eaLnBrk="1" hangingPunct="1"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5" name="Picture 7" descr="NA016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19200"/>
            <a:ext cx="30543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Lessons Learned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Institutional buy-in is essential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effectLst/>
              </a:rPr>
              <a:t>Begin talking about transition at diagnosis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Encourage healthcare transitions throughout the child’s life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Day care, school, high </a:t>
            </a:r>
            <a:r>
              <a:rPr lang="en-US" sz="2400" dirty="0" err="1" smtClean="0">
                <a:effectLst/>
              </a:rPr>
              <a:t>school</a:t>
            </a:r>
            <a:r>
              <a:rPr lang="en-US" sz="2400" dirty="0" err="1" smtClean="0">
                <a:effectLst/>
                <a:sym typeface="Wingdings" pitchFamily="2" charset="2"/>
              </a:rPr>
              <a:t>college</a:t>
            </a:r>
            <a:r>
              <a:rPr lang="en-US" sz="2400" dirty="0" smtClean="0">
                <a:effectLst/>
                <a:sym typeface="Wingdings" pitchFamily="2" charset="2"/>
              </a:rPr>
              <a:t>, etc.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  <a:sym typeface="Wingdings" pitchFamily="2" charset="2"/>
              </a:rPr>
              <a:t>Clinic alone and admit to adolescent unit at age 14</a:t>
            </a:r>
            <a:endParaRPr lang="en-US" sz="2400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Team hygiene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effectLst/>
              </a:rPr>
              <a:t>Communication, Communication……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Meet with each patient individually the year before their transition to go over the transition check list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effectLst/>
              </a:rPr>
              <a:t>PATIENT/FAMILY INVOLVEMENT AT A SYSTEM LEVEL!!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What is Transition?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 smtClean="0">
                <a:effectLst/>
              </a:rPr>
              <a:t>Transition is “the </a:t>
            </a:r>
            <a:r>
              <a:rPr lang="en-US" sz="3200" u="sng" dirty="0" smtClean="0">
                <a:effectLst/>
              </a:rPr>
              <a:t>purposeful, planned movement </a:t>
            </a:r>
            <a:r>
              <a:rPr lang="en-US" sz="3200" dirty="0" smtClean="0">
                <a:effectLst/>
              </a:rPr>
              <a:t>of adolescents and young adults with chronic physical and medical conditions from child-centered to adult-oriented healthcare system” (Reiss, 2002)</a:t>
            </a:r>
            <a:r>
              <a:rPr lang="en-US" sz="1800" dirty="0" smtClean="0">
                <a:effectLst/>
                <a:latin typeface="Comic Sans MS" pitchFamily="66" charset="0"/>
              </a:rPr>
              <a:t>			</a:t>
            </a:r>
            <a:endParaRPr lang="en-US" sz="1600" dirty="0" smtClean="0">
              <a:effectLst/>
              <a:latin typeface="Comic Sans MS" pitchFamily="66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ffectLst/>
              </a:rPr>
              <a:t>Transfer refers to </a:t>
            </a:r>
            <a:r>
              <a:rPr lang="en-US" sz="3200" u="sng" dirty="0" smtClean="0">
                <a:effectLst/>
              </a:rPr>
              <a:t>single act </a:t>
            </a:r>
            <a:r>
              <a:rPr lang="en-US" sz="3200" dirty="0" smtClean="0">
                <a:effectLst/>
              </a:rPr>
              <a:t>of moving from one facility to another with no preparation or planning ahead of time.</a:t>
            </a:r>
            <a:r>
              <a:rPr lang="en-US" sz="2400" dirty="0" smtClean="0">
                <a:effectLst/>
                <a:latin typeface="Comic Sans MS" pitchFamily="66" charset="0"/>
              </a:rPr>
              <a:t>  </a:t>
            </a:r>
          </a:p>
        </p:txBody>
      </p:sp>
      <p:pic>
        <p:nvPicPr>
          <p:cNvPr id="7173" name="Picture 5" descr="j031243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800600"/>
            <a:ext cx="2743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self determination cartoon"/>
          <p:cNvPicPr>
            <a:picLocks noChangeAspect="1" noChangeArrowheads="1"/>
          </p:cNvPicPr>
          <p:nvPr/>
        </p:nvPicPr>
        <p:blipFill>
          <a:blip r:embed="rId3" cstate="print"/>
          <a:srcRect l="8519" t="1613" r="3008" b="6464"/>
          <a:stretch>
            <a:fillRect/>
          </a:stretch>
        </p:blipFill>
        <p:spPr bwMode="auto">
          <a:xfrm>
            <a:off x="2438400" y="304800"/>
            <a:ext cx="4089400" cy="6019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>
                <a:effectLst/>
              </a:rPr>
              <a:t>More Lessons Learned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419600" cy="5064125"/>
          </a:xfrm>
        </p:spPr>
        <p:txBody>
          <a:bodyPr/>
          <a:lstStyle/>
          <a:p>
            <a:r>
              <a:rPr lang="en-US" dirty="0" smtClean="0">
                <a:effectLst/>
              </a:rPr>
              <a:t>A specific transition-focused clinic helps</a:t>
            </a:r>
          </a:p>
          <a:p>
            <a:r>
              <a:rPr lang="en-US" dirty="0" smtClean="0">
                <a:effectLst/>
              </a:rPr>
              <a:t>Leadership of Adult CF Coordinator and physician proved to be a key factor</a:t>
            </a:r>
          </a:p>
          <a:p>
            <a:r>
              <a:rPr lang="en-US" dirty="0" smtClean="0">
                <a:effectLst/>
              </a:rPr>
              <a:t>Inpatient floor staff  and patients perceived as “family” (boundary issues, sabotage, enmeshment, grief issues)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276600" cy="3810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075" name="Picture 3" descr="C:\Documents and Settings\User\Local Settings\Temporary Internet Files\Content.IE5\T0N5EYK3\MC9000708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102720" cy="23418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534400" cy="7350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/>
              </a:rPr>
              <a:t>Transition Process – Sample Items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Initial letter informing patient and family of transition process and time line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Meet with patient and family to answer questions about transition process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effectLst/>
              </a:rPr>
              <a:t>Assess level of independence in all areas and encourage progression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Provide tour of hospital  and outpatient clinic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Provide list of names and contact numbers for the adult team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u="sng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Educate about hospital  and clinic (i.e., how to make appointments, important telephone numbers, where to park, etc.)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Educate patient and family about requesting services from allied health staff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Provide adult team with appropriate medical records—hand delivered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/>
              </a:rPr>
              <a:t>“Graduation” book with warm wishes from pediatric provider team members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Barriers -- Summary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724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Systems problems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Lack of adult providers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Training deficits for adult providers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Providers not fully committed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Inadequate funding sources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Patient and family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Patient and parents do not perceive the need for transition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Severity of illness/complexity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Level of maturity of patient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Family stressors or lack of family support</a:t>
            </a:r>
          </a:p>
        </p:txBody>
      </p:sp>
      <p:sp>
        <p:nvSpPr>
          <p:cNvPr id="27652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876800" y="1600200"/>
            <a:ext cx="4038600" cy="4530725"/>
          </a:xfrm>
        </p:spPr>
      </p:sp>
      <p:pic>
        <p:nvPicPr>
          <p:cNvPr id="27653" name="Picture 5" descr="j0157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65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In Alabama…..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5029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ffectLst/>
              </a:rPr>
              <a:t>CRS: Teen Transition Clinic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D70 Grant 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VRS: 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Assessment/Evaluation Services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Transition Counselors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Alabama Work Incentives Network </a:t>
            </a:r>
          </a:p>
          <a:p>
            <a:pPr eaLnBrk="1" hangingPunct="1">
              <a:defRPr/>
            </a:pPr>
            <a:r>
              <a:rPr lang="en-US" sz="2800" dirty="0" smtClean="0">
                <a:effectLst/>
              </a:rPr>
              <a:t>(ALA-WIN)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Joint effort of ILRGB, ADAP, UCP, ADRS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pic>
        <p:nvPicPr>
          <p:cNvPr id="45060" name="Picture 7" descr="alawin-sm-map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295400"/>
            <a:ext cx="3197225" cy="4572000"/>
          </a:xfrm>
          <a:noFill/>
          <a:ln w="57150">
            <a:solidFill>
              <a:srgbClr val="006666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Take Home Messages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Transition affects: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CYSHCN and their families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Pediatric providers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Adult providers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Planning for transition should begin at diagnosis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There is no ONE CORRECT way to transition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“</a:t>
            </a:r>
            <a:r>
              <a:rPr lang="en-US" i="1" dirty="0" smtClean="0">
                <a:effectLst/>
              </a:rPr>
              <a:t>Every transition is unique—just like you</a:t>
            </a:r>
            <a:r>
              <a:rPr lang="en-US" dirty="0" smtClean="0">
                <a:effectLst/>
              </a:rPr>
              <a:t>”</a:t>
            </a:r>
          </a:p>
          <a:p>
            <a:pPr eaLnBrk="1" hangingPunct="1">
              <a:buNone/>
              <a:defRPr/>
            </a:pPr>
            <a:r>
              <a:rPr lang="en-US" dirty="0" smtClean="0">
                <a:effectLst/>
              </a:rPr>
              <a:t>           — Mallory Cyr</a:t>
            </a:r>
          </a:p>
          <a:p>
            <a:pPr lvl="1" eaLnBrk="1" hangingPunct="1">
              <a:buNone/>
              <a:defRPr/>
            </a:pPr>
            <a:r>
              <a:rPr lang="en-US" dirty="0" smtClean="0"/>
              <a:t>  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 smtClean="0">
                <a:effectLst/>
              </a:rPr>
              <a:t>Web Sites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419600" cy="5292725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Healthy and Ready to Work (former MCHB funding) </a:t>
            </a:r>
            <a:r>
              <a:rPr lang="en-US" sz="3200" dirty="0" smtClean="0">
                <a:effectLst/>
                <a:hlinkClick r:id="rId3"/>
              </a:rPr>
              <a:t>www.hrtw.org</a:t>
            </a:r>
            <a:endParaRPr lang="en-US" sz="3200" dirty="0" smtClean="0">
              <a:effectLst/>
            </a:endParaRPr>
          </a:p>
          <a:p>
            <a:r>
              <a:rPr lang="en-US" sz="3200" dirty="0" smtClean="0">
                <a:effectLst/>
              </a:rPr>
              <a:t>Got Transition? (current MCHB funding) </a:t>
            </a:r>
            <a:r>
              <a:rPr lang="en-US" sz="3200" dirty="0" smtClean="0">
                <a:effectLst/>
                <a:hlinkClick r:id="rId4"/>
              </a:rPr>
              <a:t>www.gottransition.org</a:t>
            </a:r>
            <a:r>
              <a:rPr lang="en-US" sz="3200" dirty="0" smtClean="0">
                <a:effectLst/>
              </a:rPr>
              <a:t>  </a:t>
            </a:r>
          </a:p>
          <a:p>
            <a:r>
              <a:rPr lang="en-US" sz="3200" dirty="0" smtClean="0">
                <a:effectLst/>
              </a:rPr>
              <a:t>Tools, i.e. readiness indices and checklists</a:t>
            </a:r>
          </a:p>
          <a:p>
            <a:r>
              <a:rPr lang="en-US" sz="3200" dirty="0" smtClean="0">
                <a:effectLst/>
              </a:rPr>
              <a:t>Articles and references</a:t>
            </a:r>
          </a:p>
          <a:p>
            <a:r>
              <a:rPr lang="en-US" sz="3200" dirty="0" smtClean="0">
                <a:effectLst/>
              </a:rPr>
              <a:t>Broadcasts</a:t>
            </a:r>
          </a:p>
          <a:p>
            <a:endParaRPr lang="en-US" dirty="0" smtClean="0"/>
          </a:p>
        </p:txBody>
      </p:sp>
      <p:pic>
        <p:nvPicPr>
          <p:cNvPr id="5" name="Picture 19" descr="hrtw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57799" y="1447800"/>
            <a:ext cx="3170613" cy="1828800"/>
          </a:xfrm>
          <a:noFill/>
          <a:ln w="57150">
            <a:solidFill>
              <a:srgbClr val="9900CC"/>
            </a:solidFill>
          </a:ln>
        </p:spPr>
      </p:pic>
      <p:pic>
        <p:nvPicPr>
          <p:cNvPr id="7" name="Content Placeholder 4" descr="got transition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181600" y="3886200"/>
            <a:ext cx="3264149" cy="1897760"/>
          </a:xfrm>
          <a:prstGeom prst="rect">
            <a:avLst/>
          </a:prstGeom>
          <a:solidFill>
            <a:schemeClr val="tx1"/>
          </a:solidFill>
          <a:ln w="508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Web sites, cont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National Center for Medical Home Implementation – </a:t>
            </a:r>
            <a:r>
              <a:rPr lang="en-US" i="1" dirty="0" smtClean="0">
                <a:effectLst/>
              </a:rPr>
              <a:t>Medical Homes @ Work </a:t>
            </a:r>
          </a:p>
          <a:p>
            <a:pPr>
              <a:buNone/>
            </a:pPr>
            <a:r>
              <a:rPr lang="en-US" i="1" dirty="0" smtClean="0">
                <a:effectLst/>
              </a:rPr>
              <a:t>    </a:t>
            </a:r>
            <a:r>
              <a:rPr lang="en-US" dirty="0" smtClean="0">
                <a:effectLst/>
              </a:rPr>
              <a:t>e-newsletter, inaugural supplement, </a:t>
            </a:r>
            <a:r>
              <a:rPr lang="en-US" i="1" dirty="0" smtClean="0">
                <a:effectLst/>
              </a:rPr>
              <a:t>Spotlight on Child Health Issues</a:t>
            </a:r>
            <a:r>
              <a:rPr lang="en-US" dirty="0" smtClean="0">
                <a:effectLst/>
              </a:rPr>
              <a:t> series, October 2011, </a:t>
            </a:r>
            <a:r>
              <a:rPr lang="en-US" i="1" dirty="0" smtClean="0">
                <a:effectLst/>
              </a:rPr>
              <a:t>Transitioning From a Pediatric to an Adult Medical Home.</a:t>
            </a:r>
          </a:p>
          <a:p>
            <a:pPr>
              <a:buNone/>
            </a:pPr>
            <a:r>
              <a:rPr lang="en-US" i="1" dirty="0" smtClean="0">
                <a:effectLst/>
                <a:hlinkClick r:id="rId3"/>
              </a:rPr>
              <a:t> http://www.medicalhomeinfo.org/about/</a:t>
            </a:r>
          </a:p>
          <a:p>
            <a:pPr>
              <a:buNone/>
            </a:pPr>
            <a:r>
              <a:rPr lang="en-US" i="1" dirty="0" smtClean="0">
                <a:effectLst/>
                <a:hlinkClick r:id="rId3"/>
              </a:rPr>
              <a:t>newsletter/</a:t>
            </a:r>
            <a:r>
              <a:rPr lang="en-US" i="1" dirty="0" err="1" smtClean="0">
                <a:effectLst/>
                <a:hlinkClick r:id="rId3"/>
              </a:rPr>
              <a:t>spotlight_issues</a:t>
            </a:r>
            <a:r>
              <a:rPr lang="en-US" i="1" dirty="0" smtClean="0">
                <a:effectLst/>
                <a:hlinkClick r:id="rId3"/>
              </a:rPr>
              <a:t>/transitions.aspx</a:t>
            </a:r>
            <a:r>
              <a:rPr lang="en-US" i="1" dirty="0" smtClean="0">
                <a:effectLst/>
              </a:rPr>
              <a:t> </a:t>
            </a:r>
            <a:endParaRPr lang="en-US" i="1" dirty="0">
              <a:effectLst/>
            </a:endParaRPr>
          </a:p>
        </p:txBody>
      </p:sp>
      <p:pic>
        <p:nvPicPr>
          <p:cNvPr id="6" name="Picture 5" descr="med homes at wo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304800"/>
            <a:ext cx="3238500" cy="1323975"/>
          </a:xfrm>
          <a:prstGeom prst="rect">
            <a:avLst/>
          </a:prstGeom>
          <a:ln w="50800">
            <a:solidFill>
              <a:srgbClr val="0070C0"/>
            </a:solidFill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700" u="sng" dirty="0" smtClean="0">
                <a:effectLst/>
              </a:rPr>
              <a:t>QUESTIONS???</a:t>
            </a:r>
          </a:p>
        </p:txBody>
      </p:sp>
      <p:pic>
        <p:nvPicPr>
          <p:cNvPr id="49155" name="Picture 3" descr="AN01293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306705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What’s Different??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Asthma</a:t>
            </a:r>
          </a:p>
          <a:p>
            <a:pPr eaLnBrk="1" hangingPunct="1">
              <a:defRPr/>
            </a:pPr>
            <a:r>
              <a:rPr lang="en-US" dirty="0" err="1" smtClean="0">
                <a:effectLst/>
              </a:rPr>
              <a:t>Hemoglobinopathies</a:t>
            </a:r>
            <a:r>
              <a:rPr lang="en-US" dirty="0" smtClean="0">
                <a:effectLst/>
              </a:rPr>
              <a:t> (SC disease)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Diabetes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Sensory impairments (visual, hearing)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SCI/TBI/traumatic injuries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Psychiatric conditions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Cystic Fibrosis </a:t>
            </a:r>
          </a:p>
          <a:p>
            <a:pPr eaLnBrk="1" hangingPunct="1">
              <a:defRPr/>
            </a:pPr>
            <a:r>
              <a:rPr lang="en-US" dirty="0" err="1" smtClean="0">
                <a:effectLst/>
              </a:rPr>
              <a:t>Spina</a:t>
            </a:r>
            <a:r>
              <a:rPr lang="en-US" dirty="0" smtClean="0">
                <a:effectLst/>
              </a:rPr>
              <a:t> Bifida 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Muscular Dystrophies (DMD)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Neurological/metabolic conditions (PKU)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Congenital Heart Diseases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Orthopedic conditions (CP, rare congenital anomalies)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What’s Different??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Asthma</a:t>
            </a:r>
          </a:p>
          <a:p>
            <a:pPr eaLnBrk="1" hangingPunct="1">
              <a:defRPr/>
            </a:pPr>
            <a:r>
              <a:rPr lang="en-US" sz="2400" dirty="0" err="1" smtClean="0">
                <a:effectLst/>
              </a:rPr>
              <a:t>Hemoglobinopathies</a:t>
            </a:r>
            <a:r>
              <a:rPr lang="en-US" sz="2400" dirty="0" smtClean="0">
                <a:effectLst/>
              </a:rPr>
              <a:t> (SC disease)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Diabetes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Sensory impairments (visual, hearing)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SCI/TBI/traumatic injuries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</a:rPr>
              <a:t>Psychiatric conditions</a:t>
            </a:r>
            <a:endParaRPr lang="en-US" dirty="0" smtClean="0"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Conditions traditionally seen in both pediatric and adult settings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143000"/>
            <a:ext cx="40386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Cystic Fibrosis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effectLst/>
              </a:rPr>
              <a:t>Spina</a:t>
            </a:r>
            <a:r>
              <a:rPr lang="en-US" sz="2400" dirty="0" smtClean="0">
                <a:effectLst/>
              </a:rPr>
              <a:t> Bifida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Muscular Dystrophies (DMD)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Neurological/metabolic conditions (PKU)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Congenital Heart Diseases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effectLst/>
              </a:rPr>
              <a:t>Orthopedic conditions (CP, rare congenital anomalies)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Conditions found ONLY in pediatric settings…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  <a:effectLst/>
              </a:rPr>
              <a:t>until recently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Why is Transition Important?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7924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/>
              </a:rPr>
              <a:t>Apx</a:t>
            </a:r>
            <a:r>
              <a:rPr lang="en-US" dirty="0" smtClean="0">
                <a:effectLst/>
              </a:rPr>
              <a:t>. 500,000 YSHCN reach their 18</a:t>
            </a:r>
            <a:r>
              <a:rPr lang="en-US" baseline="30000" dirty="0" smtClean="0">
                <a:effectLst/>
              </a:rPr>
              <a:t>th</a:t>
            </a:r>
            <a:r>
              <a:rPr lang="en-US" dirty="0" smtClean="0">
                <a:effectLst/>
              </a:rPr>
              <a:t> birthday every year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A child born today with special health care needs has a 90% chance of living to adulthood (Reiss and Gibson, 2002)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Priority of federal government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The “EI” generation: </a:t>
            </a:r>
          </a:p>
          <a:p>
            <a:pPr lvl="1" eaLnBrk="1" hangingPunct="1">
              <a:defRPr/>
            </a:pPr>
            <a:r>
              <a:rPr lang="en-US" dirty="0" smtClean="0">
                <a:effectLst/>
              </a:rPr>
              <a:t>PL94-141,  PL99-457, PL101-479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Quality of care/Risk-appropriate </a:t>
            </a:r>
          </a:p>
          <a:p>
            <a:pPr eaLnBrk="1" hangingPunct="1">
              <a:buNone/>
              <a:defRPr/>
            </a:pPr>
            <a:r>
              <a:rPr lang="en-US" dirty="0" smtClean="0">
                <a:effectLst/>
              </a:rPr>
              <a:t>    care issue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686800" cy="1017587"/>
          </a:xfrm>
        </p:spPr>
        <p:txBody>
          <a:bodyPr/>
          <a:lstStyle/>
          <a:p>
            <a:r>
              <a:rPr lang="en-US" dirty="0" smtClean="0">
                <a:effectLst/>
              </a:rPr>
              <a:t>Why is this important in Alabama?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17.8% of children in Alabama have special health care needs: </a:t>
            </a:r>
          </a:p>
          <a:p>
            <a:pPr lvl="1"/>
            <a:r>
              <a:rPr lang="en-US" sz="3200" dirty="0" smtClean="0">
                <a:effectLst/>
              </a:rPr>
              <a:t>Alabama is home to 200,367 CSHCN </a:t>
            </a:r>
          </a:p>
          <a:p>
            <a:pPr lvl="1"/>
            <a:r>
              <a:rPr lang="en-US" sz="3200" dirty="0" err="1" smtClean="0">
                <a:effectLst/>
              </a:rPr>
              <a:t>Apx</a:t>
            </a:r>
            <a:r>
              <a:rPr lang="en-US" sz="3200" dirty="0" smtClean="0">
                <a:effectLst/>
              </a:rPr>
              <a:t>. </a:t>
            </a:r>
            <a:r>
              <a:rPr lang="en-US" sz="3200" u="sng" dirty="0" smtClean="0">
                <a:effectLst/>
              </a:rPr>
              <a:t>73,968</a:t>
            </a:r>
            <a:r>
              <a:rPr lang="en-US" sz="3200" dirty="0" smtClean="0">
                <a:effectLst/>
              </a:rPr>
              <a:t> are YSCHN ages 12-17</a:t>
            </a:r>
            <a:endParaRPr lang="en-US" sz="32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638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2009/2010 NSCSHCN, </a:t>
            </a:r>
            <a:r>
              <a:rPr lang="en-US" dirty="0" smtClean="0">
                <a:hlinkClick r:id="rId3"/>
              </a:rPr>
              <a:t>www.childhealthdata.org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1956</TotalTime>
  <Words>3174</Words>
  <Application>Microsoft Office PowerPoint</Application>
  <PresentationFormat>On-screen Show (4:3)</PresentationFormat>
  <Paragraphs>551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Maple</vt:lpstr>
      <vt:lpstr>1_Default Design</vt:lpstr>
      <vt:lpstr> Navigating to an Adult Medical Home: Transitioning from the Pediatric Medical World </vt:lpstr>
      <vt:lpstr>Objectives</vt:lpstr>
      <vt:lpstr>What we’ll cover</vt:lpstr>
      <vt:lpstr>Who are the CYSHCN?</vt:lpstr>
      <vt:lpstr>What is Transition?</vt:lpstr>
      <vt:lpstr>What’s Different??</vt:lpstr>
      <vt:lpstr>What’s Different??</vt:lpstr>
      <vt:lpstr>Why is Transition Important?</vt:lpstr>
      <vt:lpstr>Why is this important in Alabama?</vt:lpstr>
      <vt:lpstr>Why is preparing important?</vt:lpstr>
      <vt:lpstr>2 Important Articles:</vt:lpstr>
      <vt:lpstr>2002 Consensus Statement:  “6 Critical Steps” in Transition</vt:lpstr>
      <vt:lpstr>“6 Critical Steps” in Transition</vt:lpstr>
      <vt:lpstr>2011 Clinical Report: 6 Core Elements of Health Care Transition</vt:lpstr>
      <vt:lpstr>Slide 15</vt:lpstr>
      <vt:lpstr>Slide 16</vt:lpstr>
      <vt:lpstr>Slide 17</vt:lpstr>
      <vt:lpstr>2011 Clinical Report: Readiness</vt:lpstr>
      <vt:lpstr>2011 Clinical Report: Algorithm</vt:lpstr>
      <vt:lpstr>2011 Clinic Report: 4 Components of a Transition Plan</vt:lpstr>
      <vt:lpstr>2011 Clinical Report: Transition for CYSHCN</vt:lpstr>
      <vt:lpstr>How Ready are Adult Providers?</vt:lpstr>
      <vt:lpstr>How Ready are Adult Providers?</vt:lpstr>
      <vt:lpstr>Peter et al, 2009</vt:lpstr>
      <vt:lpstr>Peter et al, 2009</vt:lpstr>
      <vt:lpstr>What does the data tell us?</vt:lpstr>
      <vt:lpstr>Successful Transition?</vt:lpstr>
      <vt:lpstr>Title         Block Grant </vt:lpstr>
      <vt:lpstr>PM06, US v. AL</vt:lpstr>
      <vt:lpstr>Rec’d anticipatory guidance</vt:lpstr>
      <vt:lpstr>Rec’d Anticipatory Guidance, Medical Home</vt:lpstr>
      <vt:lpstr>MD has discussed transition</vt:lpstr>
      <vt:lpstr>MD encourages self-mgmt skills</vt:lpstr>
      <vt:lpstr>Discussed keeping insurance</vt:lpstr>
      <vt:lpstr>Did not discussed keeping insurance, +/- medical home</vt:lpstr>
      <vt:lpstr>Survey of Adolescent Transition and Health, Sawicki, 2011</vt:lpstr>
      <vt:lpstr>State Performance on Transition</vt:lpstr>
      <vt:lpstr>State Performance on Transition</vt:lpstr>
      <vt:lpstr>Slide 39</vt:lpstr>
      <vt:lpstr>Models of Transition</vt:lpstr>
      <vt:lpstr>Slide 41</vt:lpstr>
      <vt:lpstr>Synchronous v Asynchronous</vt:lpstr>
      <vt:lpstr>The Example of Cystic Fibrosis</vt:lpstr>
      <vt:lpstr>Patient Perspectives</vt:lpstr>
      <vt:lpstr>Parent Perspectives</vt:lpstr>
      <vt:lpstr>Pediatric System Perspectives</vt:lpstr>
      <vt:lpstr>Adult System Perspectives</vt:lpstr>
      <vt:lpstr>The CoA/UAB Experience </vt:lpstr>
      <vt:lpstr>Lessons Learned</vt:lpstr>
      <vt:lpstr>Slide 50</vt:lpstr>
      <vt:lpstr>More Lessons Learned</vt:lpstr>
      <vt:lpstr>Transition Process – Sample Items</vt:lpstr>
      <vt:lpstr>Barriers -- Summary</vt:lpstr>
      <vt:lpstr>In Alabama…..</vt:lpstr>
      <vt:lpstr>Take Home Messages</vt:lpstr>
      <vt:lpstr>Web Sites</vt:lpstr>
      <vt:lpstr>Web sites, cont. </vt:lpstr>
      <vt:lpstr>QUESTIONS???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FOR CYSHCN</dc:title>
  <dc:creator>Clair Lenker</dc:creator>
  <cp:lastModifiedBy>rluncefo</cp:lastModifiedBy>
  <cp:revision>264</cp:revision>
  <dcterms:created xsi:type="dcterms:W3CDTF">2005-10-31T14:24:34Z</dcterms:created>
  <dcterms:modified xsi:type="dcterms:W3CDTF">2012-03-05T19:14:18Z</dcterms:modified>
</cp:coreProperties>
</file>